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Montserrat SemiBold"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747775"/>
          </p15:clr>
        </p15:guide>
        <p15:guide id="2" pos="2880">
          <p15:clr>
            <a:srgbClr val="747775"/>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5" roundtripDataSignature="AMtx7mg8XEvZIASx67SnMotkd8u0Njr2q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1" d="100"/>
          <a:sy n="121" d="100"/>
        </p:scale>
        <p:origin x="-346" y="21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52738454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8" name="Google Shape;10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 name="Google Shape;114;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 name="Google Shape;12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 name="Google Shape;6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 name="Google Shape;6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 name="Google Shape;7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 name="Google Shape;102;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2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29"/>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9"/>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0"/>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3" name="Google Shape;13;p20"/>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21"/>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7" name="Google Shape;17;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0" name="Google Shape;20;p2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1" name="Google Shape;21;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2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5" name="Google Shape;25;p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2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25"/>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26"/>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2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27"/>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2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drive.google.com/file/d/1Z0VMRS026JzrETbwyWirto31524bPR7L/view"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
          <p:cNvPicPr preferRelativeResize="0"/>
          <p:nvPr/>
        </p:nvPicPr>
        <p:blipFill rotWithShape="1">
          <a:blip r:embed="rId3">
            <a:alphaModFix/>
          </a:blip>
          <a:srcRect/>
          <a:stretch/>
        </p:blipFill>
        <p:spPr>
          <a:xfrm>
            <a:off x="-3" y="-12880"/>
            <a:ext cx="9144003" cy="5143490"/>
          </a:xfrm>
          <a:prstGeom prst="rect">
            <a:avLst/>
          </a:prstGeom>
          <a:noFill/>
          <a:ln>
            <a:noFill/>
          </a:ln>
        </p:spPr>
      </p:pic>
      <p:sp>
        <p:nvSpPr>
          <p:cNvPr id="55" name="Google Shape;55;p1"/>
          <p:cNvSpPr txBox="1"/>
          <p:nvPr/>
        </p:nvSpPr>
        <p:spPr>
          <a:xfrm>
            <a:off x="349050" y="3221073"/>
            <a:ext cx="8520600" cy="443700"/>
          </a:xfrm>
          <a:prstGeom prst="rect">
            <a:avLst/>
          </a:prstGeom>
          <a:noFill/>
          <a:ln>
            <a:noFill/>
          </a:ln>
        </p:spPr>
        <p:txBody>
          <a:bodyPr spcFirstLastPara="1" wrap="square" lIns="91425" tIns="91425" rIns="91425" bIns="91425" anchor="t" anchorCtr="0">
            <a:normAutofit/>
          </a:bodyPr>
          <a:lstStyle/>
          <a:p>
            <a:pPr marL="0" marR="0" lvl="0" indent="0" algn="l" rtl="0">
              <a:lnSpc>
                <a:spcPct val="80000"/>
              </a:lnSpc>
              <a:spcBef>
                <a:spcPts val="0"/>
              </a:spcBef>
              <a:spcAft>
                <a:spcPts val="0"/>
              </a:spcAft>
              <a:buClr>
                <a:srgbClr val="000000"/>
              </a:buClr>
              <a:buSzPts val="1800"/>
              <a:buFont typeface="Arial"/>
              <a:buNone/>
            </a:pPr>
            <a:r>
              <a:rPr lang="en-GB" sz="1800" b="0" i="0" u="none" strike="noStrike" cap="none" dirty="0">
                <a:solidFill>
                  <a:srgbClr val="202729"/>
                </a:solidFill>
                <a:latin typeface="Montserrat SemiBold"/>
                <a:ea typeface="Montserrat SemiBold"/>
                <a:cs typeface="Montserrat SemiBold"/>
                <a:sym typeface="Montserrat SemiBold"/>
              </a:rPr>
              <a:t>Team Name </a:t>
            </a:r>
            <a:r>
              <a:rPr lang="en-GB" sz="1800" b="0" i="0" u="none" strike="noStrike" cap="none" dirty="0" smtClean="0">
                <a:solidFill>
                  <a:srgbClr val="202729"/>
                </a:solidFill>
                <a:latin typeface="Montserrat SemiBold"/>
                <a:ea typeface="Montserrat SemiBold"/>
                <a:cs typeface="Montserrat SemiBold"/>
                <a:sym typeface="Montserrat SemiBold"/>
              </a:rPr>
              <a:t>:  hydra</a:t>
            </a:r>
            <a:endParaRPr sz="1800" b="0" i="0" u="none" strike="noStrike" cap="none" dirty="0">
              <a:solidFill>
                <a:srgbClr val="202729"/>
              </a:solidFill>
              <a:latin typeface="Montserrat SemiBold"/>
              <a:ea typeface="Montserrat SemiBold"/>
              <a:cs typeface="Montserrat SemiBold"/>
              <a:sym typeface="Montserrat SemiBold"/>
            </a:endParaRPr>
          </a:p>
        </p:txBody>
      </p:sp>
      <p:sp>
        <p:nvSpPr>
          <p:cNvPr id="56" name="Google Shape;56;p1"/>
          <p:cNvSpPr txBox="1"/>
          <p:nvPr/>
        </p:nvSpPr>
        <p:spPr>
          <a:xfrm>
            <a:off x="383100" y="4170889"/>
            <a:ext cx="8520600" cy="860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Which domain does your idea address? (Agriculture / Healthcare / Skilling / Education): </a:t>
            </a:r>
            <a:r>
              <a:rPr lang="en-GB" sz="1500" b="0" i="0" u="none" strike="noStrike" cap="none" dirty="0" smtClean="0">
                <a:solidFill>
                  <a:schemeClr val="dk1"/>
                </a:solidFill>
                <a:latin typeface="Montserrat SemiBold"/>
                <a:ea typeface="Montserrat SemiBold"/>
                <a:cs typeface="Montserrat SemiBold"/>
                <a:sym typeface="Montserrat SemiBold"/>
              </a:rPr>
              <a:t> Healthcare</a:t>
            </a:r>
            <a:endParaRPr sz="1500" b="0" i="0" u="none" strike="noStrike" cap="none" dirty="0">
              <a:solidFill>
                <a:srgbClr val="202729"/>
              </a:solidFill>
              <a:latin typeface="Montserrat SemiBold"/>
              <a:ea typeface="Montserrat SemiBold"/>
              <a:cs typeface="Montserrat SemiBold"/>
              <a:sym typeface="Montserrat SemiBold"/>
            </a:endParaRPr>
          </a:p>
        </p:txBody>
      </p:sp>
      <p:sp>
        <p:nvSpPr>
          <p:cNvPr id="57" name="Google Shape;57;p1"/>
          <p:cNvSpPr txBox="1"/>
          <p:nvPr/>
        </p:nvSpPr>
        <p:spPr>
          <a:xfrm>
            <a:off x="364538" y="3695833"/>
            <a:ext cx="8520600" cy="443700"/>
          </a:xfrm>
          <a:prstGeom prst="rect">
            <a:avLst/>
          </a:prstGeom>
          <a:noFill/>
          <a:ln>
            <a:noFill/>
          </a:ln>
        </p:spPr>
        <p:txBody>
          <a:bodyPr spcFirstLastPara="1" wrap="square" lIns="91425" tIns="91425" rIns="91425" bIns="91425" anchor="t" anchorCtr="0">
            <a:normAutofit/>
          </a:bodyPr>
          <a:lstStyle/>
          <a:p>
            <a:pPr marL="0" marR="0" lvl="0" indent="0" algn="l" rtl="0">
              <a:lnSpc>
                <a:spcPct val="80000"/>
              </a:lnSpc>
              <a:spcBef>
                <a:spcPts val="0"/>
              </a:spcBef>
              <a:spcAft>
                <a:spcPts val="0"/>
              </a:spcAft>
              <a:buClr>
                <a:srgbClr val="000000"/>
              </a:buClr>
              <a:buSzPts val="1800"/>
              <a:buFont typeface="Arial"/>
              <a:buNone/>
            </a:pPr>
            <a:r>
              <a:rPr lang="en-GB" sz="1800" b="0" i="0" u="none" strike="noStrike" cap="none" dirty="0">
                <a:solidFill>
                  <a:srgbClr val="202729"/>
                </a:solidFill>
                <a:latin typeface="Montserrat SemiBold"/>
                <a:ea typeface="Montserrat SemiBold"/>
                <a:cs typeface="Montserrat SemiBold"/>
                <a:sym typeface="Montserrat SemiBold"/>
              </a:rPr>
              <a:t>Team Leader Name </a:t>
            </a:r>
            <a:r>
              <a:rPr lang="en-GB" sz="1800" b="0" i="0" u="none" strike="noStrike" cap="none" dirty="0" smtClean="0">
                <a:solidFill>
                  <a:srgbClr val="202729"/>
                </a:solidFill>
                <a:latin typeface="Montserrat SemiBold"/>
                <a:ea typeface="Montserrat SemiBold"/>
                <a:cs typeface="Montserrat SemiBold"/>
                <a:sym typeface="Montserrat SemiBold"/>
              </a:rPr>
              <a:t>: </a:t>
            </a:r>
            <a:r>
              <a:rPr lang="en-GB" sz="1800" b="0" i="0" u="none" strike="noStrike" cap="none" dirty="0" err="1" smtClean="0">
                <a:solidFill>
                  <a:srgbClr val="202729"/>
                </a:solidFill>
                <a:latin typeface="Montserrat SemiBold"/>
                <a:ea typeface="Montserrat SemiBold"/>
                <a:cs typeface="Montserrat SemiBold"/>
                <a:sym typeface="Montserrat SemiBold"/>
              </a:rPr>
              <a:t>Vivek</a:t>
            </a:r>
            <a:r>
              <a:rPr lang="en-GB" sz="1800" b="0" i="0" u="none" strike="noStrike" cap="none" dirty="0" smtClean="0">
                <a:solidFill>
                  <a:srgbClr val="202729"/>
                </a:solidFill>
                <a:latin typeface="Montserrat SemiBold"/>
                <a:ea typeface="Montserrat SemiBold"/>
                <a:cs typeface="Montserrat SemiBold"/>
                <a:sym typeface="Montserrat SemiBold"/>
              </a:rPr>
              <a:t> Kumar </a:t>
            </a:r>
            <a:r>
              <a:rPr lang="en-GB" sz="1800" b="0" i="0" u="none" strike="noStrike" cap="none" dirty="0" err="1" smtClean="0">
                <a:solidFill>
                  <a:srgbClr val="202729"/>
                </a:solidFill>
                <a:latin typeface="Montserrat SemiBold"/>
                <a:ea typeface="Montserrat SemiBold"/>
                <a:cs typeface="Montserrat SemiBold"/>
                <a:sym typeface="Montserrat SemiBold"/>
              </a:rPr>
              <a:t>Soni</a:t>
            </a:r>
            <a:endParaRPr sz="1800" b="0" i="0" u="none" strike="noStrike" cap="none" dirty="0">
              <a:solidFill>
                <a:srgbClr val="202729"/>
              </a:solidFill>
              <a:latin typeface="Montserrat SemiBold"/>
              <a:ea typeface="Montserrat SemiBold"/>
              <a:cs typeface="Montserrat SemiBold"/>
              <a:sym typeface="Montserrat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11"/>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11" name="Google Shape;111;p11"/>
          <p:cNvSpPr txBox="1"/>
          <p:nvPr/>
        </p:nvSpPr>
        <p:spPr>
          <a:xfrm>
            <a:off x="369099" y="624468"/>
            <a:ext cx="8520600" cy="4212391"/>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Provide a high-level architecture diagram or a use-case diagram of your proposed </a:t>
            </a:r>
            <a:r>
              <a:rPr lang="en-GB" sz="1500" b="0" i="0" u="none" strike="noStrike" cap="none" dirty="0" smtClean="0">
                <a:solidFill>
                  <a:schemeClr val="dk1"/>
                </a:solidFill>
                <a:latin typeface="Montserrat SemiBold"/>
                <a:ea typeface="Montserrat SemiBold"/>
                <a:cs typeface="Montserrat SemiBold"/>
                <a:sym typeface="Montserrat SemiBold"/>
              </a:rPr>
              <a:t>solution</a:t>
            </a:r>
          </a:p>
          <a:p>
            <a:pPr marL="0" marR="0" lvl="0" indent="0" algn="l" rtl="0">
              <a:lnSpc>
                <a:spcPct val="115000"/>
              </a:lnSpc>
              <a:spcBef>
                <a:spcPts val="0"/>
              </a:spcBef>
              <a:spcAft>
                <a:spcPts val="0"/>
              </a:spcAft>
              <a:buClr>
                <a:srgbClr val="000000"/>
              </a:buClr>
              <a:buSzPts val="1500"/>
              <a:buFont typeface="Arial"/>
              <a:buNone/>
            </a:pPr>
            <a:endParaRPr lang="en-GB" sz="1500" dirty="0">
              <a:solidFill>
                <a:schemeClr val="dk1"/>
              </a:solidFill>
              <a:latin typeface="Montserrat SemiBold"/>
              <a:ea typeface="Montserrat SemiBold"/>
              <a:cs typeface="Montserrat SemiBold"/>
              <a:sym typeface="Montserrat SemiBold"/>
            </a:endParaRP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graph TD</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A[Portable Multi-Sensor Device] --&gt;|Biometric Data| B(Data Acquisition &amp; Preprocessing);</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B --&gt; C{Edge AI (</a:t>
            </a:r>
            <a:r>
              <a:rPr lang="en-US" sz="1000" dirty="0" err="1">
                <a:solidFill>
                  <a:srgbClr val="616161"/>
                </a:solidFill>
                <a:latin typeface="Montserrat SemiBold"/>
                <a:ea typeface="Montserrat SemiBold"/>
                <a:cs typeface="Montserrat SemiBold"/>
                <a:sym typeface="Montserrat SemiBold"/>
              </a:rPr>
              <a:t>TinyML</a:t>
            </a:r>
            <a:r>
              <a:rPr lang="en-US" sz="1000" dirty="0">
                <a:solidFill>
                  <a:srgbClr val="616161"/>
                </a:solidFill>
                <a:latin typeface="Montserrat SemiBold"/>
                <a:ea typeface="Montserrat SemiBold"/>
                <a:cs typeface="Montserrat SemiBold"/>
                <a:sym typeface="Montserrat SemiBold"/>
              </a:rPr>
              <a:t>)};</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C -- Local Analysis --&gt; D[Real-time Results &amp; Alerts];</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C -- Data for Cloud Sync --&gt; E[Cloud Database (Firebase</a:t>
            </a:r>
            <a:r>
              <a:rPr lang="en-US" sz="1000" dirty="0" smtClean="0">
                <a:solidFill>
                  <a:srgbClr val="616161"/>
                </a:solidFill>
                <a:latin typeface="Montserrat SemiBold"/>
                <a:ea typeface="Montserrat SemiBold"/>
                <a:cs typeface="Montserrat SemiBold"/>
                <a:sym typeface="Montserrat SemiBold"/>
              </a:rPr>
              <a:t>)];</a:t>
            </a:r>
            <a:endParaRPr lang="en-US" sz="1000" dirty="0">
              <a:solidFill>
                <a:srgbClr val="616161"/>
              </a:solidFill>
              <a:latin typeface="Montserrat SemiBold"/>
              <a:ea typeface="Montserrat SemiBold"/>
              <a:cs typeface="Montserrat SemiBold"/>
              <a:sym typeface="Montserrat SemiBold"/>
            </a:endParaRP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D --&gt; F[Mobile App (React Native)];</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E --&gt; G[AI Models (Cloud)];</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G --&gt; H[Disease Prediction &amp; Analysis];</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H --&gt; E;</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F --&gt; I[User Interface &amp; Health Insights];</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F --&gt; J[Telemedicine (</a:t>
            </a:r>
            <a:r>
              <a:rPr lang="en-US" sz="1000" dirty="0" err="1">
                <a:solidFill>
                  <a:srgbClr val="616161"/>
                </a:solidFill>
                <a:latin typeface="Montserrat SemiBold"/>
                <a:ea typeface="Montserrat SemiBold"/>
                <a:cs typeface="Montserrat SemiBold"/>
                <a:sym typeface="Montserrat SemiBold"/>
              </a:rPr>
              <a:t>Twilio</a:t>
            </a:r>
            <a:r>
              <a:rPr lang="en-US" sz="1000" dirty="0">
                <a:solidFill>
                  <a:srgbClr val="616161"/>
                </a:solidFill>
                <a:latin typeface="Montserrat SemiBold"/>
                <a:ea typeface="Montserrat SemiBold"/>
                <a:cs typeface="Montserrat SemiBold"/>
                <a:sym typeface="Montserrat SemiBold"/>
              </a:rPr>
              <a:t> API)];</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J --&gt; K[Doctors/Healthcare Providers];</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I --&gt; L[AI </a:t>
            </a:r>
            <a:r>
              <a:rPr lang="en-US" sz="1000" dirty="0" err="1">
                <a:solidFill>
                  <a:srgbClr val="616161"/>
                </a:solidFill>
                <a:latin typeface="Montserrat SemiBold"/>
                <a:ea typeface="Montserrat SemiBold"/>
                <a:cs typeface="Montserrat SemiBold"/>
                <a:sym typeface="Montserrat SemiBold"/>
              </a:rPr>
              <a:t>Chatbot</a:t>
            </a:r>
            <a:r>
              <a:rPr lang="en-US" sz="1000" dirty="0">
                <a:solidFill>
                  <a:srgbClr val="616161"/>
                </a:solidFill>
                <a:latin typeface="Montserrat SemiBold"/>
                <a:ea typeface="Montserrat SemiBold"/>
                <a:cs typeface="Montserrat SemiBold"/>
                <a:sym typeface="Montserrat SemiBold"/>
              </a:rPr>
              <a:t> (LLM)];</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L --&gt; I;</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E --&gt; M[Data Analytics &amp; Reporting];</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M --&gt; N[Healthcare Organizations/Researchers];</a:t>
            </a:r>
          </a:p>
          <a:p>
            <a:pPr lvl="0">
              <a:lnSpc>
                <a:spcPct val="115000"/>
              </a:lnSpc>
              <a:buSzPts val="1500"/>
            </a:pPr>
            <a:r>
              <a:rPr lang="en-US" sz="1000" dirty="0">
                <a:solidFill>
                  <a:srgbClr val="616161"/>
                </a:solidFill>
                <a:latin typeface="Montserrat SemiBold"/>
                <a:ea typeface="Montserrat SemiBold"/>
                <a:cs typeface="Montserrat SemiBold"/>
                <a:sym typeface="Montserrat SemiBold"/>
              </a:rPr>
              <a:t>    D --&gt; F;</a:t>
            </a:r>
            <a:endParaRPr sz="1000" b="0" i="0" u="none" strike="noStrike" cap="none" dirty="0">
              <a:solidFill>
                <a:srgbClr val="616161"/>
              </a:solidFill>
              <a:latin typeface="Montserrat SemiBold"/>
              <a:ea typeface="Montserrat SemiBold"/>
              <a:cs typeface="Montserrat SemiBold"/>
              <a:sym typeface="Montserrat SemiBold"/>
            </a:endParaRPr>
          </a:p>
        </p:txBody>
      </p:sp>
      <p:pic>
        <p:nvPicPr>
          <p:cNvPr id="1025"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22439" y="1954923"/>
            <a:ext cx="3388722" cy="26170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12"/>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17" name="Google Shape;117;p12"/>
          <p:cNvSpPr txBox="1"/>
          <p:nvPr/>
        </p:nvSpPr>
        <p:spPr>
          <a:xfrm>
            <a:off x="311700" y="716275"/>
            <a:ext cx="8520600" cy="5535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Please share the wireframes/Mock diagrams of the proposed solution (optional)</a:t>
            </a:r>
            <a:endParaRPr sz="1500" b="0" i="0" u="none" strike="noStrike" cap="none" dirty="0">
              <a:solidFill>
                <a:srgbClr val="616161"/>
              </a:solidFill>
              <a:latin typeface="Montserrat SemiBold"/>
              <a:ea typeface="Montserrat SemiBold"/>
              <a:cs typeface="Montserrat SemiBold"/>
              <a:sym typeface="Montserrat SemiBold"/>
            </a:endParaRP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1520" y="1269775"/>
            <a:ext cx="7617898" cy="34289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13"/>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23" name="Google Shape;123;p13"/>
          <p:cNvSpPr txBox="1"/>
          <p:nvPr/>
        </p:nvSpPr>
        <p:spPr>
          <a:xfrm>
            <a:off x="311700" y="716275"/>
            <a:ext cx="8520600" cy="805800"/>
          </a:xfrm>
          <a:prstGeom prst="rect">
            <a:avLst/>
          </a:prstGeom>
          <a:noFill/>
          <a:ln>
            <a:noFill/>
          </a:ln>
        </p:spPr>
        <p:txBody>
          <a:bodyPr spcFirstLastPara="1" wrap="square" lIns="91425" tIns="91425" rIns="91425" bIns="91425" anchor="t" anchorCtr="0">
            <a:normAutofit fontScale="25000" lnSpcReduction="20000"/>
          </a:bodyPr>
          <a:lstStyle/>
          <a:p>
            <a:pPr marL="0" marR="0" lvl="0" indent="0" algn="l" rtl="0">
              <a:lnSpc>
                <a:spcPct val="115000"/>
              </a:lnSpc>
              <a:spcBef>
                <a:spcPts val="0"/>
              </a:spcBef>
              <a:spcAft>
                <a:spcPts val="0"/>
              </a:spcAft>
              <a:buClr>
                <a:srgbClr val="000000"/>
              </a:buClr>
              <a:buSzPts val="1500"/>
              <a:buFont typeface="Arial"/>
              <a:buNone/>
            </a:pPr>
            <a:r>
              <a:rPr lang="en-GB" sz="6000" b="0" i="0" u="none" strike="noStrike" cap="none">
                <a:solidFill>
                  <a:schemeClr val="dk1"/>
                </a:solidFill>
                <a:latin typeface="Montserrat SemiBold"/>
                <a:ea typeface="Montserrat SemiBold"/>
                <a:cs typeface="Montserrat SemiBold"/>
                <a:sym typeface="Montserrat SemiBold"/>
              </a:rPr>
              <a:t>What datasets will your solution use? Are they publicly available, synthetic, or user-generated?</a:t>
            </a:r>
          </a:p>
          <a:p>
            <a:pPr marL="0" marR="0" lvl="0" indent="0" algn="l" rtl="0">
              <a:lnSpc>
                <a:spcPct val="115000"/>
              </a:lnSpc>
              <a:spcBef>
                <a:spcPts val="0"/>
              </a:spcBef>
              <a:spcAft>
                <a:spcPts val="0"/>
              </a:spcAft>
              <a:buClr>
                <a:srgbClr val="000000"/>
              </a:buClr>
              <a:buSzPts val="1500"/>
              <a:buFont typeface="Arial"/>
              <a:buNone/>
            </a:pPr>
            <a:endParaRPr lang="en-GB" sz="6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1500">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5200" b="0" i="0" u="none" strike="noStrike" cap="none">
              <a:solidFill>
                <a:schemeClr val="dk1"/>
              </a:solidFill>
              <a:latin typeface="Montserrat SemiBold"/>
              <a:ea typeface="Montserrat SemiBold"/>
              <a:cs typeface="Montserrat SemiBold"/>
              <a:sym typeface="Montserrat SemiBold"/>
            </a:endParaRPr>
          </a:p>
          <a:p>
            <a:pPr>
              <a:buFont typeface="Arial" panose="020B0604020202020204" pitchFamily="34" charset="0"/>
              <a:buChar char="•"/>
            </a:pPr>
            <a:r>
              <a:rPr lang="en-US" sz="5200"/>
              <a:t>The solution will use a combination of </a:t>
            </a:r>
            <a:r>
              <a:rPr lang="en-US" sz="5200" b="1"/>
              <a:t>publicly available medical datasets</a:t>
            </a:r>
            <a:r>
              <a:rPr lang="en-US" sz="5200"/>
              <a:t>, </a:t>
            </a:r>
            <a:r>
              <a:rPr lang="en-US" sz="5200" b="1"/>
              <a:t>synthetic datasets</a:t>
            </a:r>
            <a:r>
              <a:rPr lang="en-US" sz="5200"/>
              <a:t>, and </a:t>
            </a:r>
            <a:r>
              <a:rPr lang="en-US" sz="5200" b="1"/>
              <a:t>user-generated data</a:t>
            </a:r>
            <a:endParaRPr lang="en-US" sz="5200"/>
          </a:p>
          <a:p>
            <a:pPr>
              <a:buFont typeface="Arial" panose="020B0604020202020204" pitchFamily="34" charset="0"/>
              <a:buChar char="•"/>
            </a:pPr>
            <a:r>
              <a:rPr lang="en-US" sz="5200" b="1"/>
              <a:t>Public datasets</a:t>
            </a:r>
            <a:r>
              <a:rPr lang="en-US" sz="5200"/>
              <a:t> help train initial AI models and include:</a:t>
            </a:r>
          </a:p>
          <a:p>
            <a:pPr marL="742950" lvl="1" indent="-285750">
              <a:buFont typeface="Arial" panose="020B0604020202020204" pitchFamily="34" charset="0"/>
              <a:buChar char="•"/>
            </a:pPr>
            <a:r>
              <a:rPr lang="en-US" sz="5200" b="1"/>
              <a:t>MIT-BIH Arrhythmia Dataset</a:t>
            </a:r>
            <a:r>
              <a:rPr lang="en-US" sz="5200"/>
              <a:t> for ECG and heart disease detection</a:t>
            </a:r>
          </a:p>
          <a:p>
            <a:pPr marL="742950" lvl="1" indent="-285750">
              <a:buFont typeface="Arial" panose="020B0604020202020204" pitchFamily="34" charset="0"/>
              <a:buChar char="•"/>
            </a:pPr>
            <a:r>
              <a:rPr lang="en-US" sz="5200" b="1"/>
              <a:t>MIMIC-III Database</a:t>
            </a:r>
            <a:r>
              <a:rPr lang="en-US" sz="5200"/>
              <a:t> for patient vitals like BP, SpO₂, temperature, etc.</a:t>
            </a:r>
          </a:p>
          <a:p>
            <a:pPr marL="742950" lvl="1" indent="-285750">
              <a:buFont typeface="Arial" panose="020B0604020202020204" pitchFamily="34" charset="0"/>
              <a:buChar char="•"/>
            </a:pPr>
            <a:r>
              <a:rPr lang="en-US" sz="5200" b="1"/>
              <a:t>PIMA Indian Diabetes Dataset</a:t>
            </a:r>
            <a:r>
              <a:rPr lang="en-US" sz="5200"/>
              <a:t> for diabetes risk prediction</a:t>
            </a:r>
          </a:p>
          <a:p>
            <a:pPr marL="742950" lvl="1" indent="-285750">
              <a:buFont typeface="Arial" panose="020B0604020202020204" pitchFamily="34" charset="0"/>
              <a:buChar char="•"/>
            </a:pPr>
            <a:r>
              <a:rPr lang="en-US" sz="5200" b="1"/>
              <a:t>Anemia Dataset from Kaggle</a:t>
            </a:r>
            <a:r>
              <a:rPr lang="en-US" sz="5200"/>
              <a:t> for hemoglobin level prediction</a:t>
            </a:r>
          </a:p>
          <a:p>
            <a:pPr>
              <a:buFont typeface="Arial" panose="020B0604020202020204" pitchFamily="34" charset="0"/>
              <a:buChar char="•"/>
            </a:pPr>
            <a:r>
              <a:rPr lang="en-US" sz="5200" b="1"/>
              <a:t>Synthetic datasets</a:t>
            </a:r>
            <a:r>
              <a:rPr lang="en-US" sz="5200"/>
              <a:t> are generated using data augmentation tools to improve model training where real data is limited</a:t>
            </a:r>
          </a:p>
          <a:p>
            <a:pPr>
              <a:buFont typeface="Arial" panose="020B0604020202020204" pitchFamily="34" charset="0"/>
              <a:buChar char="•"/>
            </a:pPr>
            <a:r>
              <a:rPr lang="en-US" sz="5200" b="1"/>
              <a:t>User-generated data</a:t>
            </a:r>
            <a:r>
              <a:rPr lang="en-US" sz="5200"/>
              <a:t> is collected from the device in real-time, used for personalized monitoring, and (if permitted) to improve model performance over time</a:t>
            </a:r>
          </a:p>
          <a:p>
            <a:pPr>
              <a:buFont typeface="Arial" panose="020B0604020202020204" pitchFamily="34" charset="0"/>
              <a:buChar char="•"/>
            </a:pPr>
            <a:r>
              <a:rPr lang="en-US" sz="5200"/>
              <a:t>All datasets used ensure </a:t>
            </a:r>
            <a:r>
              <a:rPr lang="en-US" sz="5200" b="1"/>
              <a:t>privacy, anonymization, and ethical standards</a:t>
            </a:r>
            <a:endParaRPr lang="en-US" sz="5200"/>
          </a:p>
          <a:p>
            <a:pPr>
              <a:buFont typeface="Arial" panose="020B0604020202020204" pitchFamily="34" charset="0"/>
              <a:buChar char="•"/>
            </a:pPr>
            <a:r>
              <a:rPr lang="en-US" sz="5200"/>
              <a:t>This mixed approach ensures accurate predictions, better generalization, and adaptability for different user groups</a:t>
            </a:r>
          </a:p>
          <a:p>
            <a:pPr marL="0" marR="0" lvl="0" indent="0" algn="l" rtl="0">
              <a:lnSpc>
                <a:spcPct val="115000"/>
              </a:lnSpc>
              <a:spcBef>
                <a:spcPts val="0"/>
              </a:spcBef>
              <a:spcAft>
                <a:spcPts val="0"/>
              </a:spcAft>
              <a:buClr>
                <a:srgbClr val="000000"/>
              </a:buClr>
              <a:buSzPts val="1500"/>
              <a:buFont typeface="Arial"/>
              <a:buNone/>
            </a:pPr>
            <a:endParaRPr sz="1500" b="0" i="0" u="none" strike="noStrike" cap="none">
              <a:solidFill>
                <a:srgbClr val="616161"/>
              </a:solidFill>
              <a:latin typeface="Montserrat SemiBold"/>
              <a:ea typeface="Montserrat SemiBold"/>
              <a:cs typeface="Montserrat SemiBold"/>
              <a:sym typeface="Montserrat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15"/>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29" name="Google Shape;129;p15"/>
          <p:cNvSpPr txBox="1"/>
          <p:nvPr/>
        </p:nvSpPr>
        <p:spPr>
          <a:xfrm>
            <a:off x="311700" y="716275"/>
            <a:ext cx="8520600" cy="957000"/>
          </a:xfrm>
          <a:prstGeom prst="rect">
            <a:avLst/>
          </a:prstGeom>
          <a:noFill/>
          <a:ln>
            <a:noFill/>
          </a:ln>
        </p:spPr>
        <p:txBody>
          <a:bodyPr spcFirstLastPara="1" wrap="square" lIns="91425" tIns="91425" rIns="91425" bIns="91425" anchor="t" anchorCtr="0">
            <a:normAutofit fontScale="25000" lnSpcReduction="20000"/>
          </a:bodyPr>
          <a:lstStyle/>
          <a:p>
            <a:pPr marL="0" marR="0" lvl="0" indent="0" algn="l" rtl="0">
              <a:lnSpc>
                <a:spcPct val="115000"/>
              </a:lnSpc>
              <a:spcBef>
                <a:spcPts val="0"/>
              </a:spcBef>
              <a:spcAft>
                <a:spcPts val="0"/>
              </a:spcAft>
              <a:buClr>
                <a:srgbClr val="000000"/>
              </a:buClr>
              <a:buSzPts val="1500"/>
              <a:buFont typeface="Arial"/>
              <a:buNone/>
            </a:pPr>
            <a:r>
              <a:rPr lang="en-GB" sz="6000" b="0" i="0" u="none" strike="noStrike" cap="none">
                <a:solidFill>
                  <a:schemeClr val="dk1"/>
                </a:solidFill>
                <a:latin typeface="Montserrat SemiBold"/>
                <a:ea typeface="Montserrat SemiBold"/>
                <a:cs typeface="Montserrat SemiBold"/>
                <a:sym typeface="Montserrat SemiBold"/>
              </a:rPr>
              <a:t>Does your solution require cloud-based computation, or can it work with on-device processing? If cloud-based, how do you plan to address connectivity challenges and cost constraints?</a:t>
            </a:r>
          </a:p>
          <a:p>
            <a:pPr marL="0" marR="0" lvl="0" indent="0" algn="l" rtl="0">
              <a:lnSpc>
                <a:spcPct val="115000"/>
              </a:lnSpc>
              <a:spcBef>
                <a:spcPts val="0"/>
              </a:spcBef>
              <a:spcAft>
                <a:spcPts val="0"/>
              </a:spcAft>
              <a:buClr>
                <a:srgbClr val="000000"/>
              </a:buClr>
              <a:buSzPts val="1500"/>
              <a:buFont typeface="Arial"/>
              <a:buNone/>
            </a:pPr>
            <a:endParaRPr lang="en-GB" sz="6000">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6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1500">
              <a:solidFill>
                <a:schemeClr val="dk1"/>
              </a:solidFill>
              <a:latin typeface="Montserrat SemiBold"/>
              <a:ea typeface="Montserrat SemiBold"/>
              <a:cs typeface="Montserrat SemiBold"/>
              <a:sym typeface="Montserrat SemiBold"/>
            </a:endParaRPr>
          </a:p>
          <a:p>
            <a:pPr>
              <a:buNone/>
            </a:pPr>
            <a:r>
              <a:rPr lang="en-US" sz="5600" b="1"/>
              <a:t>On-Device Processing (Primary Mode)</a:t>
            </a:r>
          </a:p>
          <a:p>
            <a:pPr>
              <a:buNone/>
            </a:pPr>
            <a:endParaRPr lang="en-US" sz="5600" b="1"/>
          </a:p>
          <a:p>
            <a:pPr>
              <a:buFont typeface="Arial" panose="020B0604020202020204" pitchFamily="34" charset="0"/>
              <a:buChar char="•"/>
            </a:pPr>
            <a:r>
              <a:rPr lang="en-US" sz="5600"/>
              <a:t>The solution is designed to work effectively even in </a:t>
            </a:r>
            <a:r>
              <a:rPr lang="en-US" sz="5600" b="1"/>
              <a:t>offline or low-connectivity environments</a:t>
            </a:r>
            <a:endParaRPr lang="en-US" sz="5600"/>
          </a:p>
          <a:p>
            <a:pPr>
              <a:buFont typeface="Arial" panose="020B0604020202020204" pitchFamily="34" charset="0"/>
              <a:buChar char="•"/>
            </a:pPr>
            <a:r>
              <a:rPr lang="en-US" sz="5600"/>
              <a:t>A lightweight AI model, trained using public health datasets, is deployed on microcontrollers like </a:t>
            </a:r>
            <a:r>
              <a:rPr lang="en-US" sz="5600" b="1"/>
              <a:t>Raspberry Pi</a:t>
            </a:r>
            <a:r>
              <a:rPr lang="en-US" sz="5600"/>
              <a:t> or </a:t>
            </a:r>
            <a:r>
              <a:rPr lang="en-US" sz="5600" b="1"/>
              <a:t>ESP32</a:t>
            </a:r>
            <a:endParaRPr lang="en-US" sz="5600"/>
          </a:p>
          <a:p>
            <a:pPr>
              <a:buFont typeface="Arial" panose="020B0604020202020204" pitchFamily="34" charset="0"/>
              <a:buChar char="•"/>
            </a:pPr>
            <a:r>
              <a:rPr lang="en-US" sz="5600"/>
              <a:t>Tools like </a:t>
            </a:r>
            <a:r>
              <a:rPr lang="en-US" sz="5600" b="1"/>
              <a:t>TensorFlow Lite</a:t>
            </a:r>
            <a:r>
              <a:rPr lang="en-US" sz="5600"/>
              <a:t> or </a:t>
            </a:r>
            <a:r>
              <a:rPr lang="en-US" sz="5600" b="1"/>
              <a:t>Edge Impulse</a:t>
            </a:r>
            <a:r>
              <a:rPr lang="en-US" sz="5600"/>
              <a:t> are used to compress and optimize the models for real-time inference</a:t>
            </a:r>
          </a:p>
          <a:p>
            <a:pPr>
              <a:buFont typeface="Arial" panose="020B0604020202020204" pitchFamily="34" charset="0"/>
              <a:buChar char="•"/>
            </a:pPr>
            <a:r>
              <a:rPr lang="en-US" sz="5600"/>
              <a:t>The device processes sensor data locally to predict conditions like:</a:t>
            </a:r>
          </a:p>
          <a:p>
            <a:pPr marL="742950" lvl="1" indent="-285750">
              <a:buFont typeface="Arial" panose="020B0604020202020204" pitchFamily="34" charset="0"/>
              <a:buChar char="•"/>
            </a:pPr>
            <a:r>
              <a:rPr lang="en-US" sz="5600" b="1"/>
              <a:t>Arrhythmia or heart diseases</a:t>
            </a:r>
            <a:r>
              <a:rPr lang="en-US" sz="5600"/>
              <a:t> (from ECG, heart rate)</a:t>
            </a:r>
          </a:p>
          <a:p>
            <a:pPr marL="742950" lvl="1" indent="-285750">
              <a:buFont typeface="Arial" panose="020B0604020202020204" pitchFamily="34" charset="0"/>
              <a:buChar char="•"/>
            </a:pPr>
            <a:r>
              <a:rPr lang="en-US" sz="5600" b="1"/>
              <a:t>Hypertension risk</a:t>
            </a:r>
            <a:r>
              <a:rPr lang="en-US" sz="5600"/>
              <a:t> (from blood pressure)</a:t>
            </a:r>
          </a:p>
          <a:p>
            <a:pPr marL="742950" lvl="1" indent="-285750">
              <a:buFont typeface="Arial" panose="020B0604020202020204" pitchFamily="34" charset="0"/>
              <a:buChar char="•"/>
            </a:pPr>
            <a:r>
              <a:rPr lang="en-US" sz="5600" b="1"/>
              <a:t>Anemia &amp; diabetes</a:t>
            </a:r>
            <a:r>
              <a:rPr lang="en-US" sz="5600"/>
              <a:t> (from hemoglobin and glucose levels)</a:t>
            </a:r>
          </a:p>
          <a:p>
            <a:pPr marL="742950" lvl="1" indent="-285750">
              <a:buFont typeface="Arial" panose="020B0604020202020204" pitchFamily="34" charset="0"/>
              <a:buChar char="•"/>
            </a:pPr>
            <a:r>
              <a:rPr lang="en-US" sz="5600" b="1"/>
              <a:t>Lung diseases</a:t>
            </a:r>
            <a:r>
              <a:rPr lang="en-US" sz="5600"/>
              <a:t> (from SpO₂ and respiratory rate)</a:t>
            </a:r>
          </a:p>
          <a:p>
            <a:pPr>
              <a:buFont typeface="Arial" panose="020B0604020202020204" pitchFamily="34" charset="0"/>
              <a:buChar char="•"/>
            </a:pPr>
            <a:r>
              <a:rPr lang="en-US" sz="5600"/>
              <a:t>This ensures </a:t>
            </a:r>
            <a:r>
              <a:rPr lang="en-US" sz="5600" b="1"/>
              <a:t>instant diagnosis</a:t>
            </a:r>
            <a:r>
              <a:rPr lang="en-US" sz="5600"/>
              <a:t> without relying on internet access</a:t>
            </a:r>
          </a:p>
          <a:p>
            <a:pPr>
              <a:buFont typeface="Arial" panose="020B0604020202020204" pitchFamily="34" charset="0"/>
              <a:buChar char="•"/>
            </a:pPr>
            <a:r>
              <a:rPr lang="en-US" sz="5600"/>
              <a:t>The results are shown on a small screen or sent to a mobile app using </a:t>
            </a:r>
            <a:r>
              <a:rPr lang="en-US" sz="5600" b="1"/>
              <a:t>Bluetooth or Wi-Fi</a:t>
            </a:r>
            <a:endParaRPr lang="en-US" sz="5600"/>
          </a:p>
          <a:p>
            <a:pPr marL="0" marR="0" lvl="0" indent="0" algn="l" rtl="0">
              <a:lnSpc>
                <a:spcPct val="115000"/>
              </a:lnSpc>
              <a:spcBef>
                <a:spcPts val="0"/>
              </a:spcBef>
              <a:spcAft>
                <a:spcPts val="0"/>
              </a:spcAft>
              <a:buClr>
                <a:srgbClr val="000000"/>
              </a:buClr>
              <a:buSzPts val="1500"/>
              <a:buFont typeface="Arial"/>
              <a:buNone/>
            </a:pPr>
            <a:endParaRPr lang="en-GB" sz="56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5600">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56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sz="1500" b="0" i="0" u="none" strike="noStrike" cap="none">
              <a:solidFill>
                <a:srgbClr val="616161"/>
              </a:solidFill>
              <a:latin typeface="Montserrat SemiBold"/>
              <a:ea typeface="Montserrat SemiBold"/>
              <a:cs typeface="Montserrat SemiBold"/>
              <a:sym typeface="Montserrat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14"/>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35" name="Google Shape;135;p14"/>
          <p:cNvSpPr txBox="1"/>
          <p:nvPr/>
        </p:nvSpPr>
        <p:spPr>
          <a:xfrm>
            <a:off x="311700" y="716275"/>
            <a:ext cx="8520600" cy="4012500"/>
          </a:xfrm>
          <a:prstGeom prst="rect">
            <a:avLst/>
          </a:prstGeom>
          <a:noFill/>
          <a:ln>
            <a:noFill/>
          </a:ln>
        </p:spPr>
        <p:txBody>
          <a:bodyPr spcFirstLastPara="1" wrap="square" lIns="91425" tIns="91425" rIns="91425" bIns="91425" anchor="t" anchorCtr="0">
            <a:normAutofit fontScale="85000" lnSpcReduction="20000"/>
          </a:bodyPr>
          <a:lstStyle/>
          <a:p>
            <a:pPr>
              <a:buNone/>
            </a:pPr>
            <a:r>
              <a:rPr lang="en-US" b="1"/>
              <a:t>Cloud-Based Computation (Secondary Mode)</a:t>
            </a:r>
          </a:p>
          <a:p>
            <a:pPr>
              <a:buNone/>
            </a:pPr>
            <a:endParaRPr lang="en-US" b="1"/>
          </a:p>
          <a:p>
            <a:pPr>
              <a:buFont typeface="Arial" panose="020B0604020202020204" pitchFamily="34" charset="0"/>
              <a:buChar char="•"/>
            </a:pPr>
            <a:r>
              <a:rPr lang="en-US"/>
              <a:t>When internet is available, the system syncs data to a </a:t>
            </a:r>
            <a:r>
              <a:rPr lang="en-US" b="1"/>
              <a:t>secure cloud platform</a:t>
            </a:r>
            <a:endParaRPr lang="en-US"/>
          </a:p>
          <a:p>
            <a:pPr>
              <a:buFont typeface="Arial" panose="020B0604020202020204" pitchFamily="34" charset="0"/>
              <a:buChar char="•"/>
            </a:pPr>
            <a:r>
              <a:rPr lang="en-US"/>
              <a:t>This enables:</a:t>
            </a:r>
          </a:p>
          <a:p>
            <a:pPr marL="742950" lvl="1" indent="-285750">
              <a:buFont typeface="Arial" panose="020B0604020202020204" pitchFamily="34" charset="0"/>
              <a:buChar char="•"/>
            </a:pPr>
            <a:r>
              <a:rPr lang="en-US" b="1"/>
              <a:t>Remote access for doctors and health workers</a:t>
            </a:r>
            <a:endParaRPr lang="en-US"/>
          </a:p>
          <a:p>
            <a:pPr marL="742950" lvl="1" indent="-285750">
              <a:buFont typeface="Arial" panose="020B0604020202020204" pitchFamily="34" charset="0"/>
              <a:buChar char="•"/>
            </a:pPr>
            <a:r>
              <a:rPr lang="en-US" b="1"/>
              <a:t>Visualization dashboards</a:t>
            </a:r>
            <a:endParaRPr lang="en-US"/>
          </a:p>
          <a:p>
            <a:pPr marL="742950" lvl="1" indent="-285750">
              <a:buFont typeface="Arial" panose="020B0604020202020204" pitchFamily="34" charset="0"/>
              <a:buChar char="•"/>
            </a:pPr>
            <a:r>
              <a:rPr lang="en-US" b="1"/>
              <a:t>Long-term patient monitoring</a:t>
            </a:r>
            <a:endParaRPr lang="en-US"/>
          </a:p>
          <a:p>
            <a:pPr marL="742950" lvl="1" indent="-285750">
              <a:buFont typeface="Arial" panose="020B0604020202020204" pitchFamily="34" charset="0"/>
              <a:buChar char="•"/>
            </a:pPr>
            <a:r>
              <a:rPr lang="en-US" b="1"/>
              <a:t>Periodic retraining and updates</a:t>
            </a:r>
            <a:r>
              <a:rPr lang="en-US"/>
              <a:t> of AI models using collective user data</a:t>
            </a:r>
          </a:p>
          <a:p>
            <a:pPr>
              <a:buFont typeface="Arial" panose="020B0604020202020204" pitchFamily="34" charset="0"/>
              <a:buChar char="•"/>
            </a:pPr>
            <a:r>
              <a:rPr lang="en-US"/>
              <a:t>Cloud usage is optional and lightweight to </a:t>
            </a:r>
            <a:r>
              <a:rPr lang="en-US" b="1"/>
              <a:t>reduce dependency and cost</a:t>
            </a:r>
          </a:p>
          <a:p>
            <a:pPr>
              <a:buFont typeface="Arial" panose="020B0604020202020204" pitchFamily="34" charset="0"/>
              <a:buChar char="•"/>
            </a:pPr>
            <a:endParaRPr lang="en-US" b="1"/>
          </a:p>
          <a:p>
            <a:pPr>
              <a:buNone/>
            </a:pPr>
            <a:r>
              <a:rPr lang="en-US" b="1"/>
              <a:t>Addressing Connectivity Challenges</a:t>
            </a:r>
          </a:p>
          <a:p>
            <a:pPr>
              <a:buNone/>
            </a:pPr>
            <a:endParaRPr lang="en-US" b="1"/>
          </a:p>
          <a:p>
            <a:pPr>
              <a:buFont typeface="Arial" panose="020B0604020202020204" pitchFamily="34" charset="0"/>
              <a:buChar char="•"/>
            </a:pPr>
            <a:r>
              <a:rPr lang="en-US"/>
              <a:t>The device uses an </a:t>
            </a:r>
            <a:r>
              <a:rPr lang="en-US" b="1"/>
              <a:t>offline-first approach</a:t>
            </a:r>
            <a:r>
              <a:rPr lang="en-US"/>
              <a:t>: data is stored locally and only uploaded when a network is available</a:t>
            </a:r>
          </a:p>
          <a:p>
            <a:pPr>
              <a:buFont typeface="Arial" panose="020B0604020202020204" pitchFamily="34" charset="0"/>
              <a:buChar char="•"/>
            </a:pPr>
            <a:r>
              <a:rPr lang="en-US" b="1"/>
              <a:t>Automatic sync feature</a:t>
            </a:r>
            <a:r>
              <a:rPr lang="en-US"/>
              <a:t> ensures background uploads without user effort</a:t>
            </a:r>
          </a:p>
          <a:p>
            <a:pPr>
              <a:buFont typeface="Arial" panose="020B0604020202020204" pitchFamily="34" charset="0"/>
              <a:buChar char="•"/>
            </a:pPr>
            <a:r>
              <a:rPr lang="en-US"/>
              <a:t>This makes the system suitable for </a:t>
            </a:r>
            <a:r>
              <a:rPr lang="en-US" b="1"/>
              <a:t>rural areas with intermittent connectivity</a:t>
            </a:r>
          </a:p>
          <a:p>
            <a:pPr>
              <a:buFont typeface="Arial" panose="020B0604020202020204" pitchFamily="34" charset="0"/>
              <a:buChar char="•"/>
            </a:pPr>
            <a:endParaRPr lang="en-US" b="1"/>
          </a:p>
          <a:p>
            <a:pPr>
              <a:buNone/>
            </a:pPr>
            <a:r>
              <a:rPr lang="en-US" b="1"/>
              <a:t>Addressing Cost Constraints</a:t>
            </a:r>
          </a:p>
          <a:p>
            <a:pPr>
              <a:buNone/>
            </a:pPr>
            <a:endParaRPr lang="en-US" b="1"/>
          </a:p>
          <a:p>
            <a:pPr>
              <a:buFont typeface="Arial" panose="020B0604020202020204" pitchFamily="34" charset="0"/>
              <a:buChar char="•"/>
            </a:pPr>
            <a:r>
              <a:rPr lang="en-US"/>
              <a:t>Cloud services are used in a </a:t>
            </a:r>
            <a:r>
              <a:rPr lang="en-US" b="1"/>
              <a:t>minimal way</a:t>
            </a:r>
            <a:r>
              <a:rPr lang="en-US"/>
              <a:t>, focusing only on:</a:t>
            </a:r>
          </a:p>
          <a:p>
            <a:pPr marL="742950" lvl="1" indent="-285750">
              <a:buFont typeface="Arial" panose="020B0604020202020204" pitchFamily="34" charset="0"/>
              <a:buChar char="•"/>
            </a:pPr>
            <a:r>
              <a:rPr lang="en-US"/>
              <a:t>Data backups</a:t>
            </a:r>
          </a:p>
          <a:p>
            <a:pPr marL="742950" lvl="1" indent="-285750">
              <a:buFont typeface="Arial" panose="020B0604020202020204" pitchFamily="34" charset="0"/>
              <a:buChar char="•"/>
            </a:pPr>
            <a:r>
              <a:rPr lang="en-US"/>
              <a:t>Model updates</a:t>
            </a:r>
          </a:p>
          <a:p>
            <a:pPr marL="742950" lvl="1" indent="-285750">
              <a:buFont typeface="Arial" panose="020B0604020202020204" pitchFamily="34" charset="0"/>
              <a:buChar char="•"/>
            </a:pPr>
            <a:r>
              <a:rPr lang="en-US"/>
              <a:t>Remote diagnostics</a:t>
            </a:r>
          </a:p>
          <a:p>
            <a:pPr>
              <a:buFont typeface="Arial" panose="020B0604020202020204" pitchFamily="34" charset="0"/>
              <a:buChar char="•"/>
            </a:pPr>
            <a:r>
              <a:rPr lang="en-US" b="1"/>
              <a:t>Open-source cloud platforms</a:t>
            </a:r>
            <a:r>
              <a:rPr lang="en-US"/>
              <a:t> or low-tier services (e.g., Firebase, AWS Free Tier) help reduce operational costs</a:t>
            </a:r>
          </a:p>
          <a:p>
            <a:pPr>
              <a:buFont typeface="Arial" panose="020B0604020202020204" pitchFamily="34" charset="0"/>
              <a:buChar char="•"/>
            </a:pPr>
            <a:r>
              <a:rPr lang="en-US"/>
              <a:t>Since most computation is handled on-device, the </a:t>
            </a:r>
            <a:r>
              <a:rPr lang="en-US" b="1"/>
              <a:t>cloud cost remains very low</a:t>
            </a:r>
            <a:r>
              <a:rPr lang="en-US"/>
              <a:t>, making the system </a:t>
            </a:r>
            <a:r>
              <a:rPr lang="en-US" b="1"/>
              <a:t>affordable and scalable</a:t>
            </a:r>
            <a:endParaRPr lang="en-US"/>
          </a:p>
          <a:p>
            <a:endParaRPr lang="en-US"/>
          </a:p>
          <a:p>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0" name="Google Shape;140;p17"/>
          <p:cNvPicPr preferRelativeResize="0"/>
          <p:nvPr/>
        </p:nvPicPr>
        <p:blipFill rotWithShape="1">
          <a:blip r:embed="rId3">
            <a:alphaModFix/>
          </a:blip>
          <a:srcRect/>
          <a:stretch/>
        </p:blipFill>
        <p:spPr>
          <a:xfrm>
            <a:off x="0" y="0"/>
            <a:ext cx="9144003" cy="514349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3"/>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63" name="Google Shape;63;p3"/>
          <p:cNvSpPr txBox="1"/>
          <p:nvPr/>
        </p:nvSpPr>
        <p:spPr>
          <a:xfrm>
            <a:off x="311700" y="863550"/>
            <a:ext cx="8517600" cy="465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
              </a:spcAft>
              <a:buClr>
                <a:srgbClr val="000000"/>
              </a:buClr>
              <a:buSzPts val="1500"/>
              <a:buFont typeface="Arial"/>
              <a:buNone/>
            </a:pPr>
            <a:r>
              <a:rPr lang="en-US" sz="1500" b="0" i="0" u="none" strike="noStrike" cap="none">
                <a:solidFill>
                  <a:schemeClr val="dk1"/>
                </a:solidFill>
                <a:latin typeface="Montserrat SemiBold"/>
                <a:ea typeface="Montserrat SemiBold"/>
                <a:cs typeface="Montserrat SemiBold"/>
                <a:sym typeface="Montserrat SemiBold"/>
              </a:rPr>
              <a:t>What is the problem you are solving? (50 words max)</a:t>
            </a:r>
            <a:endParaRPr lang="en-US" sz="1500" b="0" i="0" u="none" strike="noStrike" cap="none">
              <a:solidFill>
                <a:srgbClr val="616161"/>
              </a:solidFill>
              <a:latin typeface="Montserrat SemiBold"/>
              <a:ea typeface="Montserrat SemiBold"/>
              <a:cs typeface="Montserrat SemiBold"/>
              <a:sym typeface="Montserrat SemiBold"/>
            </a:endParaRPr>
          </a:p>
        </p:txBody>
      </p:sp>
      <p:sp>
        <p:nvSpPr>
          <p:cNvPr id="3" name="TextBox 2">
            <a:extLst>
              <a:ext uri="{FF2B5EF4-FFF2-40B4-BE49-F238E27FC236}">
                <a16:creationId xmlns:a16="http://schemas.microsoft.com/office/drawing/2014/main" xmlns="" id="{9EB409C1-A8EB-20BD-51DA-3272EC1148CD}"/>
              </a:ext>
            </a:extLst>
          </p:cNvPr>
          <p:cNvSpPr txBox="1"/>
          <p:nvPr/>
        </p:nvSpPr>
        <p:spPr>
          <a:xfrm>
            <a:off x="311700" y="1770594"/>
            <a:ext cx="8584962" cy="738664"/>
          </a:xfrm>
          <a:prstGeom prst="rect">
            <a:avLst/>
          </a:prstGeom>
          <a:noFill/>
        </p:spPr>
        <p:txBody>
          <a:bodyPr wrap="square">
            <a:spAutoFit/>
          </a:bodyPr>
          <a:lstStyle/>
          <a:p>
            <a:r>
              <a:rPr lang="en-US"/>
              <a:t>In rural and underserved regions, limited access to hospitals, medical tools, and specialists results in many illnesses going undiagnosed due to irregular health checkups. This project addresses the need for early disease detection through a low-cost, AI-powered health monitoring system integrated with IoT technology.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pic>
        <p:nvPicPr>
          <p:cNvPr id="68" name="Google Shape;68;p4"/>
          <p:cNvPicPr preferRelativeResize="0"/>
          <p:nvPr/>
        </p:nvPicPr>
        <p:blipFill rotWithShape="1">
          <a:blip r:embed="rId3">
            <a:alphaModFix/>
          </a:blip>
          <a:srcRect/>
          <a:stretch/>
        </p:blipFill>
        <p:spPr>
          <a:xfrm>
            <a:off x="0" y="0"/>
            <a:ext cx="9144003" cy="5143500"/>
          </a:xfrm>
          <a:prstGeom prst="rect">
            <a:avLst/>
          </a:prstGeom>
          <a:noFill/>
          <a:ln>
            <a:noFill/>
          </a:ln>
        </p:spPr>
      </p:pic>
      <p:sp>
        <p:nvSpPr>
          <p:cNvPr id="69" name="Google Shape;69;p4"/>
          <p:cNvSpPr txBox="1"/>
          <p:nvPr/>
        </p:nvSpPr>
        <p:spPr>
          <a:xfrm>
            <a:off x="311700" y="899410"/>
            <a:ext cx="8517600" cy="82446"/>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
              </a:spcAft>
              <a:buNone/>
            </a:pPr>
            <a:r>
              <a:rPr lang="en-US" sz="1200" b="0" i="0" u="none" strike="noStrike" cap="none">
                <a:solidFill>
                  <a:schemeClr val="dk1"/>
                </a:solidFill>
                <a:latin typeface="Montserrat SemiBold"/>
                <a:ea typeface="Montserrat SemiBold"/>
                <a:cs typeface="Montserrat SemiBold"/>
                <a:sym typeface="Montserrat SemiBold"/>
              </a:rPr>
              <a:t>Describe your solution. How different is it from any of the other existing ideas? How will it be able to solve the problem? USP of the proposed solution? What is the intended impact of your solution (max 350 words).</a:t>
            </a:r>
          </a:p>
        </p:txBody>
      </p:sp>
      <p:sp>
        <p:nvSpPr>
          <p:cNvPr id="13" name="TextBox 12">
            <a:extLst>
              <a:ext uri="{FF2B5EF4-FFF2-40B4-BE49-F238E27FC236}">
                <a16:creationId xmlns:a16="http://schemas.microsoft.com/office/drawing/2014/main" xmlns="" id="{FD4DECE7-6D47-25AB-9495-A52B308B6834}"/>
              </a:ext>
            </a:extLst>
          </p:cNvPr>
          <p:cNvSpPr txBox="1"/>
          <p:nvPr/>
        </p:nvSpPr>
        <p:spPr>
          <a:xfrm>
            <a:off x="311700" y="1716373"/>
            <a:ext cx="8517600" cy="2554545"/>
          </a:xfrm>
          <a:prstGeom prst="rect">
            <a:avLst/>
          </a:prstGeom>
          <a:noFill/>
        </p:spPr>
        <p:txBody>
          <a:bodyPr wrap="square">
            <a:spAutoFit/>
          </a:bodyPr>
          <a:lstStyle/>
          <a:p>
            <a:pPr algn="just">
              <a:buNone/>
            </a:pPr>
            <a:r>
              <a:rPr lang="en-US" sz="800"/>
              <a:t>The proposed solution is a </a:t>
            </a:r>
            <a:r>
              <a:rPr lang="en-US" sz="800" b="1"/>
              <a:t>portable, AI-powered health monitoring system</a:t>
            </a:r>
            <a:r>
              <a:rPr lang="en-US" sz="800"/>
              <a:t> developed to tackle the lack of accessible healthcare in rural and underserved areas. In many such regions, there is limited availability of hospitals, medical equipment, and specialized doctors. As a result, people often miss out on regular checkups, and many common diseases remain undiagnosed until they become serious. Our system aims to solve this problem by providing </a:t>
            </a:r>
            <a:r>
              <a:rPr lang="en-US" sz="800" b="1"/>
              <a:t>on-the-spot, early detection</a:t>
            </a:r>
            <a:r>
              <a:rPr lang="en-US" sz="800"/>
              <a:t> of diseases using a </a:t>
            </a:r>
            <a:r>
              <a:rPr lang="en-US" sz="800" b="1"/>
              <a:t>compact, low-cost, and easy-to-use device</a:t>
            </a:r>
            <a:r>
              <a:rPr lang="en-US" sz="800"/>
              <a:t>.</a:t>
            </a:r>
          </a:p>
          <a:p>
            <a:pPr algn="just">
              <a:buNone/>
            </a:pPr>
            <a:r>
              <a:rPr lang="en-US" sz="800"/>
              <a:t>The device integrates several biomedical sensors to measure vital health parameters including </a:t>
            </a:r>
            <a:r>
              <a:rPr lang="en-US" sz="800" b="1"/>
              <a:t>heart rate, ECG, blood pressure, blood oxygen levels, respiration rate, hemoglobin, glucose levels, body temperature, and hydration status</a:t>
            </a:r>
            <a:r>
              <a:rPr lang="en-US" sz="800"/>
              <a:t>. These measurements are analyzed using </a:t>
            </a:r>
            <a:r>
              <a:rPr lang="en-US" sz="800" b="1"/>
              <a:t>AI algorithms</a:t>
            </a:r>
            <a:r>
              <a:rPr lang="en-US" sz="800"/>
              <a:t>, which instantly detect signs of conditions like </a:t>
            </a:r>
            <a:r>
              <a:rPr lang="en-US" sz="800" b="1"/>
              <a:t>diabetes, hypertension, anemia, and lung diseases</a:t>
            </a:r>
            <a:r>
              <a:rPr lang="en-US" sz="800"/>
              <a:t> such as COPD or pneumonia. The device can operate without constant internet access and can store or transmit data through IoT when connectivity is available.</a:t>
            </a:r>
          </a:p>
          <a:p>
            <a:pPr algn="just">
              <a:buNone/>
            </a:pPr>
            <a:r>
              <a:rPr lang="en-US" sz="800" b="1"/>
              <a:t>What sets this solution apart</a:t>
            </a:r>
            <a:r>
              <a:rPr lang="en-US" sz="800"/>
              <a:t> is its </a:t>
            </a:r>
            <a:r>
              <a:rPr lang="en-US" sz="800" b="1"/>
              <a:t>all-in-one functionality</a:t>
            </a:r>
            <a:r>
              <a:rPr lang="en-US" sz="800"/>
              <a:t>. While existing systems often require multiple separate instruments or trained professionals, this device simplifies diagnostics into a single step. It’s </a:t>
            </a:r>
            <a:r>
              <a:rPr lang="en-US" sz="800" b="1"/>
              <a:t>affordable</a:t>
            </a:r>
            <a:r>
              <a:rPr lang="en-US" sz="800"/>
              <a:t>, </a:t>
            </a:r>
            <a:r>
              <a:rPr lang="en-US" sz="800" b="1"/>
              <a:t>battery-efficient</a:t>
            </a:r>
            <a:r>
              <a:rPr lang="en-US" sz="800"/>
              <a:t>, and </a:t>
            </a:r>
            <a:r>
              <a:rPr lang="en-US" sz="800" b="1"/>
              <a:t>suitable for low-resource environments</a:t>
            </a:r>
            <a:r>
              <a:rPr lang="en-US" sz="800"/>
              <a:t>, making it ideal for use in remote villages by community health workers or even individuals themselves.</a:t>
            </a:r>
          </a:p>
          <a:p>
            <a:pPr algn="just">
              <a:buNone/>
            </a:pPr>
            <a:r>
              <a:rPr lang="en-US" sz="800"/>
              <a:t>The </a:t>
            </a:r>
            <a:r>
              <a:rPr lang="en-US" sz="800" b="1"/>
              <a:t>unique selling points (USP)</a:t>
            </a:r>
            <a:r>
              <a:rPr lang="en-US" sz="800"/>
              <a:t> include:</a:t>
            </a:r>
          </a:p>
          <a:p>
            <a:pPr algn="just">
              <a:buFont typeface="Arial" panose="020B0604020202020204" pitchFamily="34" charset="0"/>
              <a:buChar char="•"/>
            </a:pPr>
            <a:r>
              <a:rPr lang="en-US" sz="800"/>
              <a:t>Multiple health tests in a single, portable device</a:t>
            </a:r>
          </a:p>
          <a:p>
            <a:pPr algn="just">
              <a:buFont typeface="Arial" panose="020B0604020202020204" pitchFamily="34" charset="0"/>
              <a:buChar char="•"/>
            </a:pPr>
            <a:r>
              <a:rPr lang="en-US" sz="800"/>
              <a:t>Real-time AI-powered analysis without specialist involvement</a:t>
            </a:r>
          </a:p>
          <a:p>
            <a:pPr algn="just">
              <a:buFont typeface="Arial" panose="020B0604020202020204" pitchFamily="34" charset="0"/>
              <a:buChar char="•"/>
            </a:pPr>
            <a:r>
              <a:rPr lang="en-US" sz="800"/>
              <a:t>Low production and operational cost</a:t>
            </a:r>
          </a:p>
          <a:p>
            <a:pPr algn="just">
              <a:buFont typeface="Arial" panose="020B0604020202020204" pitchFamily="34" charset="0"/>
              <a:buChar char="•"/>
            </a:pPr>
            <a:r>
              <a:rPr lang="en-US" sz="800"/>
              <a:t>IoT-based data sharing for remote consultation</a:t>
            </a:r>
          </a:p>
          <a:p>
            <a:pPr algn="just"/>
            <a:r>
              <a:rPr lang="en-US" sz="800" b="1"/>
              <a:t>The intended impact</a:t>
            </a:r>
            <a:r>
              <a:rPr lang="en-US" sz="800"/>
              <a:t> of this solution is to bring preventive healthcare closer to those who need it the most. By enabling regular monitoring and early detection, the system reduces the chances of severe illness, minimizes emergency hospital visits, and improves long-term health outcomes. It empowers communities with timely information and supports health workers with intelligent, actionable insights, ultimately </a:t>
            </a:r>
            <a:r>
              <a:rPr lang="en-US" sz="800" b="1"/>
              <a:t>bridging the gap in rural healthcare delivery</a:t>
            </a:r>
            <a:r>
              <a:rPr lang="en-US" sz="800"/>
              <a:t>.</a:t>
            </a:r>
          </a:p>
          <a:p>
            <a:endParaRPr lang="en-US" sz="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5"/>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75" name="Google Shape;75;p5"/>
          <p:cNvSpPr txBox="1"/>
          <p:nvPr/>
        </p:nvSpPr>
        <p:spPr>
          <a:xfrm>
            <a:off x="311700" y="747399"/>
            <a:ext cx="8520600" cy="4026967"/>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100"/>
              </a:spcAft>
              <a:buClr>
                <a:srgbClr val="000000"/>
              </a:buClr>
              <a:buSzPts val="1500"/>
              <a:buFont typeface="Arial"/>
              <a:buNone/>
            </a:pPr>
            <a:r>
              <a:rPr lang="en-GB" sz="1300" b="0" i="0" u="none" strike="noStrike" cap="none">
                <a:solidFill>
                  <a:schemeClr val="dk1"/>
                </a:solidFill>
                <a:latin typeface="Montserrat SemiBold"/>
                <a:ea typeface="Montserrat SemiBold"/>
                <a:cs typeface="Montserrat SemiBold"/>
                <a:sym typeface="Montserrat SemiBold"/>
              </a:rPr>
              <a:t>Who is the primary user of your solution, and explain how your solution will leverage open-source AI to address the aspects mentioned in the </a:t>
            </a:r>
            <a:r>
              <a:rPr lang="en-GB" sz="1300" b="0" i="0" u="sng" strike="noStrike" cap="none">
                <a:solidFill>
                  <a:schemeClr val="hlink"/>
                </a:solidFill>
                <a:latin typeface="Montserrat SemiBold"/>
                <a:ea typeface="Montserrat SemiBold"/>
                <a:cs typeface="Montserrat SemiBold"/>
                <a:sym typeface="Montserrat SemiBold"/>
                <a:hlinkClick r:id="rId4"/>
              </a:rPr>
              <a:t>Key Design Guidelines</a:t>
            </a:r>
            <a:r>
              <a:rPr lang="en-GB" sz="1300" b="0" i="0" u="none" strike="noStrike" cap="none">
                <a:solidFill>
                  <a:schemeClr val="dk1"/>
                </a:solidFill>
                <a:latin typeface="Montserrat SemiBold"/>
                <a:ea typeface="Montserrat SemiBold"/>
                <a:cs typeface="Montserrat SemiBold"/>
                <a:sym typeface="Montserrat SemiBold"/>
              </a:rPr>
              <a:t> (max 200 words).</a:t>
            </a:r>
          </a:p>
          <a:p>
            <a:pPr marL="0" marR="0" lvl="0" indent="0" algn="l" rtl="0">
              <a:lnSpc>
                <a:spcPct val="115000"/>
              </a:lnSpc>
              <a:spcBef>
                <a:spcPts val="0"/>
              </a:spcBef>
              <a:spcAft>
                <a:spcPts val="100"/>
              </a:spcAft>
              <a:buClr>
                <a:srgbClr val="000000"/>
              </a:buClr>
              <a:buSzPts val="1500"/>
              <a:buFont typeface="Arial"/>
              <a:buNone/>
            </a:pPr>
            <a:endParaRPr lang="en-GB" sz="1300">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100"/>
              </a:spcAft>
              <a:buClr>
                <a:srgbClr val="000000"/>
              </a:buClr>
              <a:buSzPts val="1500"/>
              <a:buFont typeface="Arial"/>
              <a:buNone/>
            </a:pPr>
            <a:endParaRPr lang="en-GB" sz="1500">
              <a:solidFill>
                <a:schemeClr val="dk1"/>
              </a:solidFill>
              <a:latin typeface="Montserrat SemiBold"/>
              <a:ea typeface="Montserrat SemiBold"/>
              <a:cs typeface="Montserrat SemiBold"/>
              <a:sym typeface="Montserrat SemiBold"/>
            </a:endParaRPr>
          </a:p>
          <a:p>
            <a:pPr algn="just">
              <a:buNone/>
            </a:pPr>
            <a:r>
              <a:rPr lang="en-US" sz="1000"/>
              <a:t>The primary users of our solution are </a:t>
            </a:r>
            <a:r>
              <a:rPr lang="en-US" sz="1000" b="1"/>
              <a:t>community health workers, rural clinics, and individuals in remote areas</a:t>
            </a:r>
            <a:r>
              <a:rPr lang="en-US" sz="1000"/>
              <a:t> who lack access to regular medical facilities. These users often cannot afford frequent hospital visits or do not have specialists nearby, making early diagnosis of common diseases difficult.</a:t>
            </a:r>
          </a:p>
          <a:p>
            <a:pPr algn="just">
              <a:buNone/>
            </a:pPr>
            <a:r>
              <a:rPr lang="en-US" sz="1000"/>
              <a:t>To solve this, our system uses </a:t>
            </a:r>
            <a:r>
              <a:rPr lang="en-US" sz="1000" b="1"/>
              <a:t>open-source AI technologies</a:t>
            </a:r>
            <a:r>
              <a:rPr lang="en-US" sz="1000"/>
              <a:t> to analyze real-time health data collected from sensors. By using platforms like </a:t>
            </a:r>
            <a:r>
              <a:rPr lang="en-US" sz="1000" b="1"/>
              <a:t>TensorFlow Lite</a:t>
            </a:r>
            <a:r>
              <a:rPr lang="en-US" sz="1000"/>
              <a:t> or </a:t>
            </a:r>
            <a:r>
              <a:rPr lang="en-US" sz="1000" b="1"/>
              <a:t>ONNX</a:t>
            </a:r>
            <a:r>
              <a:rPr lang="en-US" sz="1000"/>
              <a:t>, the AI can run directly on the device, even without internet access. This supports the </a:t>
            </a:r>
            <a:r>
              <a:rPr lang="en-US" sz="1000" b="1"/>
              <a:t>offline-first</a:t>
            </a:r>
            <a:r>
              <a:rPr lang="en-US" sz="1000"/>
              <a:t> requirement for rural environments.</a:t>
            </a:r>
          </a:p>
          <a:p>
            <a:pPr algn="just">
              <a:buNone/>
            </a:pPr>
            <a:r>
              <a:rPr lang="en-US" sz="1000"/>
              <a:t>Open-source AI offers </a:t>
            </a:r>
            <a:r>
              <a:rPr lang="en-US" sz="1000" b="1"/>
              <a:t>flexibility, transparency, and cost-efficiency</a:t>
            </a:r>
            <a:r>
              <a:rPr lang="en-US" sz="1000"/>
              <a:t>, helping us build a solution that meets the </a:t>
            </a:r>
            <a:r>
              <a:rPr lang="en-US" sz="1000" b="1"/>
              <a:t>Key Design Guidelines</a:t>
            </a:r>
            <a:r>
              <a:rPr lang="en-US" sz="1000"/>
              <a:t> such as </a:t>
            </a:r>
            <a:r>
              <a:rPr lang="en-US" sz="1000" b="1"/>
              <a:t>affordability</a:t>
            </a:r>
            <a:r>
              <a:rPr lang="en-US" sz="1000"/>
              <a:t>, </a:t>
            </a:r>
            <a:r>
              <a:rPr lang="en-US" sz="1000" b="1"/>
              <a:t>privacy</a:t>
            </a:r>
            <a:r>
              <a:rPr lang="en-US" sz="1000"/>
              <a:t>, </a:t>
            </a:r>
            <a:r>
              <a:rPr lang="en-US" sz="1000" b="1"/>
              <a:t>local adaptability</a:t>
            </a:r>
            <a:r>
              <a:rPr lang="en-US" sz="1000"/>
              <a:t>, and </a:t>
            </a:r>
            <a:r>
              <a:rPr lang="en-US" sz="1000" b="1"/>
              <a:t>scalability</a:t>
            </a:r>
            <a:r>
              <a:rPr lang="en-US" sz="1000"/>
              <a:t>. The AI models are trained on publicly available datasets and can be improved by local health experts to match regional health trends.</a:t>
            </a:r>
          </a:p>
          <a:p>
            <a:pPr algn="just"/>
            <a:r>
              <a:rPr lang="en-US" sz="1000"/>
              <a:t>This approach empowers frontline health workers with instant, AI-powered insights and enables preventive healthcare, reducing the burden on distant hospitals and improving community well-being.</a:t>
            </a:r>
          </a:p>
          <a:p>
            <a:pPr marL="0" marR="0" lvl="0" indent="0" algn="l" rtl="0">
              <a:lnSpc>
                <a:spcPct val="115000"/>
              </a:lnSpc>
              <a:spcBef>
                <a:spcPts val="0"/>
              </a:spcBef>
              <a:spcAft>
                <a:spcPts val="100"/>
              </a:spcAft>
              <a:buClr>
                <a:srgbClr val="000000"/>
              </a:buClr>
              <a:buSzPts val="1500"/>
              <a:buFont typeface="Arial"/>
              <a:buNone/>
            </a:pPr>
            <a:endParaRPr lang="en-US" sz="1500" b="0" i="0" u="none" strike="noStrike" cap="none">
              <a:solidFill>
                <a:srgbClr val="616161"/>
              </a:solidFill>
              <a:latin typeface="Montserrat SemiBold"/>
              <a:ea typeface="Montserrat SemiBold"/>
              <a:cs typeface="Montserrat SemiBold"/>
              <a:sym typeface="Montserrat Semi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6"/>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81" name="Google Shape;81;p6"/>
          <p:cNvSpPr txBox="1"/>
          <p:nvPr/>
        </p:nvSpPr>
        <p:spPr>
          <a:xfrm>
            <a:off x="311700" y="716275"/>
            <a:ext cx="8520600" cy="603900"/>
          </a:xfrm>
          <a:prstGeom prst="rect">
            <a:avLst/>
          </a:prstGeom>
          <a:noFill/>
          <a:ln>
            <a:noFill/>
          </a:ln>
        </p:spPr>
        <p:txBody>
          <a:bodyPr spcFirstLastPara="1" wrap="square" lIns="91425" tIns="91425" rIns="91425" bIns="91425" anchor="t" anchorCtr="0">
            <a:normAutofit fontScale="25000" lnSpcReduction="20000"/>
          </a:bodyPr>
          <a:lstStyle/>
          <a:p>
            <a:pPr marL="0" marR="0" lvl="0" indent="0" algn="l" rtl="0">
              <a:lnSpc>
                <a:spcPct val="115000"/>
              </a:lnSpc>
              <a:spcBef>
                <a:spcPts val="0"/>
              </a:spcBef>
              <a:spcAft>
                <a:spcPts val="100"/>
              </a:spcAft>
              <a:buClr>
                <a:srgbClr val="000000"/>
              </a:buClr>
              <a:buSzPts val="1500"/>
              <a:buFont typeface="Arial"/>
              <a:buNone/>
            </a:pPr>
            <a:r>
              <a:rPr lang="en-GB" sz="6400" b="0" i="0" u="none" strike="noStrike" cap="none">
                <a:solidFill>
                  <a:schemeClr val="dk1"/>
                </a:solidFill>
                <a:latin typeface="Montserrat SemiBold"/>
                <a:ea typeface="Montserrat SemiBold"/>
                <a:cs typeface="Montserrat SemiBold"/>
                <a:sym typeface="Montserrat SemiBold"/>
              </a:rPr>
              <a:t>How is this solution scalable? (100 words max)</a:t>
            </a:r>
          </a:p>
          <a:p>
            <a:pPr marL="0" marR="0" lvl="0" indent="0" algn="l" rtl="0">
              <a:lnSpc>
                <a:spcPct val="115000"/>
              </a:lnSpc>
              <a:spcBef>
                <a:spcPts val="0"/>
              </a:spcBef>
              <a:spcAft>
                <a:spcPts val="100"/>
              </a:spcAft>
              <a:buClr>
                <a:srgbClr val="000000"/>
              </a:buClr>
              <a:buSzPts val="1500"/>
              <a:buFont typeface="Arial"/>
              <a:buNone/>
            </a:pPr>
            <a:endParaRPr lang="en-GB" sz="6400">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100"/>
              </a:spcAft>
              <a:buClr>
                <a:srgbClr val="000000"/>
              </a:buClr>
              <a:buSzPts val="1500"/>
              <a:buFont typeface="Arial"/>
              <a:buNone/>
            </a:pPr>
            <a:endParaRPr lang="en-GB" sz="64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100"/>
              </a:spcAft>
              <a:buClr>
                <a:srgbClr val="000000"/>
              </a:buClr>
              <a:buSzPts val="1500"/>
              <a:buFont typeface="Arial"/>
              <a:buNone/>
            </a:pPr>
            <a:endParaRPr lang="en-GB" sz="6400">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100"/>
              </a:spcAft>
              <a:buClr>
                <a:srgbClr val="000000"/>
              </a:buClr>
              <a:buSzPts val="1500"/>
              <a:buFont typeface="Arial"/>
              <a:buNone/>
            </a:pPr>
            <a:endParaRPr lang="en-GB" sz="6400">
              <a:solidFill>
                <a:schemeClr val="dk1"/>
              </a:solidFill>
              <a:latin typeface="Montserrat SemiBold"/>
              <a:ea typeface="Montserrat SemiBold"/>
              <a:cs typeface="Montserrat SemiBold"/>
              <a:sym typeface="Montserrat SemiBold"/>
            </a:endParaRPr>
          </a:p>
          <a:p>
            <a:pPr marL="0" marR="0" lvl="0" indent="0" algn="just" rtl="0">
              <a:lnSpc>
                <a:spcPct val="115000"/>
              </a:lnSpc>
              <a:spcBef>
                <a:spcPts val="0"/>
              </a:spcBef>
              <a:spcAft>
                <a:spcPts val="100"/>
              </a:spcAft>
              <a:buClr>
                <a:srgbClr val="000000"/>
              </a:buClr>
              <a:buSzPts val="1500"/>
              <a:buFont typeface="Arial"/>
              <a:buNone/>
            </a:pPr>
            <a:r>
              <a:rPr lang="en-US" sz="4800"/>
              <a:t>The solution is scalable due to its </a:t>
            </a:r>
            <a:r>
              <a:rPr lang="en-US" sz="4800" b="1"/>
              <a:t>modular design, low cost, and use of open-source AI tools</a:t>
            </a:r>
            <a:r>
              <a:rPr lang="en-US" sz="4800"/>
              <a:t>. The device can be mass-produced using affordable sensors and deployed in large numbers across rural regions. Since the AI runs on edge devices, there's no need for heavy infrastructure or constant internet, making it ideal for remote areas. Updates to the AI model can be distributed remotely or offline. Additionally, the system supports data integration with national health databases, allowing governments or NGOs to scale its use for </a:t>
            </a:r>
            <a:r>
              <a:rPr lang="en-US" sz="4800" b="1"/>
              <a:t>community-wide health monitoring and preventive care</a:t>
            </a:r>
            <a:r>
              <a:rPr lang="en-US" sz="4800"/>
              <a:t>.</a:t>
            </a:r>
            <a:endParaRPr sz="4800" b="0" i="0" u="none" strike="noStrike" cap="none">
              <a:solidFill>
                <a:schemeClr val="dk1"/>
              </a:solidFill>
              <a:latin typeface="Montserrat SemiBold"/>
              <a:ea typeface="Montserrat SemiBold"/>
              <a:cs typeface="Montserrat SemiBold"/>
              <a:sym typeface="Montserrat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86" name="Google Shape;86;p7"/>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87" name="Google Shape;87;p7"/>
          <p:cNvSpPr txBox="1"/>
          <p:nvPr/>
        </p:nvSpPr>
        <p:spPr>
          <a:xfrm>
            <a:off x="355200" y="743600"/>
            <a:ext cx="8363100" cy="1121400"/>
          </a:xfrm>
          <a:prstGeom prst="rect">
            <a:avLst/>
          </a:prstGeom>
          <a:noFill/>
          <a:ln>
            <a:noFill/>
          </a:ln>
        </p:spPr>
        <p:txBody>
          <a:bodyPr spcFirstLastPara="1" wrap="square" lIns="91425" tIns="91425" rIns="91425" bIns="91425" anchor="t" anchorCtr="0">
            <a:normAutofit fontScale="25000" lnSpcReduction="20000"/>
          </a:bodyPr>
          <a:lstStyle/>
          <a:p>
            <a:pPr marL="0" marR="0" lvl="0" indent="0" algn="l" rtl="0">
              <a:lnSpc>
                <a:spcPct val="115000"/>
              </a:lnSpc>
              <a:spcBef>
                <a:spcPts val="0"/>
              </a:spcBef>
              <a:spcAft>
                <a:spcPts val="0"/>
              </a:spcAft>
              <a:buClr>
                <a:srgbClr val="000000"/>
              </a:buClr>
              <a:buSzPct val="100000"/>
              <a:buFont typeface="Arial"/>
              <a:buNone/>
            </a:pPr>
            <a:r>
              <a:rPr lang="en-GB" sz="5200" b="0" i="0" u="none" strike="noStrike" cap="none">
                <a:solidFill>
                  <a:srgbClr val="616161"/>
                </a:solidFill>
                <a:latin typeface="Montserrat SemiBold"/>
                <a:ea typeface="Montserrat SemiBold"/>
                <a:cs typeface="Montserrat SemiBold"/>
                <a:sym typeface="Montserrat SemiBold"/>
              </a:rPr>
              <a:t>List of features offered by the solution</a:t>
            </a:r>
            <a:endParaRPr sz="5200" b="0" i="0" u="none" strike="noStrike" cap="none">
              <a:solidFill>
                <a:srgbClr val="616161"/>
              </a:solidFill>
              <a:latin typeface="Montserrat SemiBold"/>
              <a:ea typeface="Montserrat SemiBold"/>
              <a:cs typeface="Montserrat SemiBold"/>
              <a:sym typeface="Montserrat SemiBold"/>
            </a:endParaRPr>
          </a:p>
          <a:p>
            <a:pPr marL="0" marR="0" lvl="0" indent="0" algn="l" rtl="0">
              <a:lnSpc>
                <a:spcPct val="115000"/>
              </a:lnSpc>
              <a:spcBef>
                <a:spcPts val="1200"/>
              </a:spcBef>
              <a:spcAft>
                <a:spcPts val="1200"/>
              </a:spcAft>
              <a:buClr>
                <a:srgbClr val="000000"/>
              </a:buClr>
              <a:buSzPct val="100000"/>
              <a:buFont typeface="Arial"/>
              <a:buNone/>
            </a:pPr>
            <a:r>
              <a:rPr lang="en-GB" sz="5200" b="0" i="0" u="none" strike="noStrike" cap="none">
                <a:solidFill>
                  <a:srgbClr val="616161"/>
                </a:solidFill>
                <a:latin typeface="Montserrat SemiBold"/>
                <a:ea typeface="Montserrat SemiBold"/>
                <a:cs typeface="Montserrat SemiBold"/>
                <a:sym typeface="Montserrat SemiBold"/>
              </a:rPr>
              <a:t>It is always better to add a few visual representations (drawings/sketches/illustrations etc.) to your presentation, it adds to the power through which it reaches the audience.</a:t>
            </a:r>
          </a:p>
          <a:p>
            <a:pPr marL="0" marR="0" lvl="0" indent="0" algn="l" rtl="0">
              <a:lnSpc>
                <a:spcPct val="115000"/>
              </a:lnSpc>
              <a:spcBef>
                <a:spcPts val="1200"/>
              </a:spcBef>
              <a:spcAft>
                <a:spcPts val="1200"/>
              </a:spcAft>
              <a:buClr>
                <a:srgbClr val="000000"/>
              </a:buClr>
              <a:buSzPct val="100000"/>
              <a:buFont typeface="Arial"/>
              <a:buNone/>
            </a:pPr>
            <a:endParaRPr lang="en-GB" sz="4000">
              <a:solidFill>
                <a:srgbClr val="616161"/>
              </a:solidFill>
              <a:latin typeface="Montserrat SemiBold"/>
              <a:ea typeface="Montserrat SemiBold"/>
              <a:cs typeface="Montserrat SemiBold"/>
              <a:sym typeface="Montserrat SemiBold"/>
            </a:endParaRPr>
          </a:p>
          <a:p>
            <a:pPr>
              <a:buNone/>
            </a:pPr>
            <a:r>
              <a:rPr lang="en-US" sz="4000" b="1"/>
              <a:t>List of Features Offered by the Solution</a:t>
            </a:r>
          </a:p>
          <a:p>
            <a:pPr>
              <a:buNone/>
            </a:pPr>
            <a:endParaRPr lang="en-US" sz="4000" b="1"/>
          </a:p>
          <a:p>
            <a:pPr>
              <a:buNone/>
            </a:pPr>
            <a:endParaRPr lang="en-US" sz="4000" b="1"/>
          </a:p>
          <a:p>
            <a:pPr>
              <a:buFont typeface="+mj-lt"/>
              <a:buAutoNum type="arabicPeriod"/>
            </a:pPr>
            <a:r>
              <a:rPr lang="en-US" sz="4000" b="1"/>
              <a:t>Portable Multi-Sensor Device</a:t>
            </a:r>
            <a:endParaRPr lang="en-US" sz="4000"/>
          </a:p>
          <a:p>
            <a:pPr marL="457200" lvl="1"/>
            <a:r>
              <a:rPr lang="en-US" sz="4000"/>
              <a:t>Compact and easy to carry for use in rural and remote areas.</a:t>
            </a:r>
          </a:p>
          <a:p>
            <a:pPr>
              <a:buFont typeface="+mj-lt"/>
              <a:buAutoNum type="arabicPeriod"/>
            </a:pPr>
            <a:r>
              <a:rPr lang="en-US" sz="4000" b="1"/>
              <a:t>Vital Sign Monitoring</a:t>
            </a:r>
            <a:endParaRPr lang="en-US" sz="4000"/>
          </a:p>
          <a:p>
            <a:pPr marL="457200" lvl="1"/>
            <a:r>
              <a:rPr lang="en-US" sz="4000"/>
              <a:t>Tracks heart rate, ECG, blood pressure, blood oxygen (SpO₂), and respiration rate.</a:t>
            </a:r>
          </a:p>
          <a:p>
            <a:pPr>
              <a:buFont typeface="+mj-lt"/>
              <a:buAutoNum type="arabicPeriod"/>
            </a:pPr>
            <a:r>
              <a:rPr lang="en-US" sz="4000" b="1"/>
              <a:t>Disease Detection</a:t>
            </a:r>
            <a:endParaRPr lang="en-US" sz="4000"/>
          </a:p>
          <a:p>
            <a:pPr marL="457200" lvl="1"/>
            <a:r>
              <a:rPr lang="en-US" sz="4000"/>
              <a:t>AI-based analysis detects early signs of diabetes, hypertension, anemia, and lung diseases.</a:t>
            </a:r>
          </a:p>
          <a:p>
            <a:pPr>
              <a:buFont typeface="+mj-lt"/>
              <a:buAutoNum type="arabicPeriod"/>
            </a:pPr>
            <a:r>
              <a:rPr lang="en-US" sz="4000" b="1"/>
              <a:t>Non-Invasive Readings</a:t>
            </a:r>
            <a:endParaRPr lang="en-US" sz="4000"/>
          </a:p>
          <a:p>
            <a:pPr marL="457200" lvl="1"/>
            <a:r>
              <a:rPr lang="en-US" sz="4000"/>
              <a:t>Uses sensors and NIR spectroscopy for painless, real-time health monitoring.</a:t>
            </a:r>
          </a:p>
          <a:p>
            <a:pPr>
              <a:buFont typeface="+mj-lt"/>
              <a:buAutoNum type="arabicPeriod"/>
            </a:pPr>
            <a:r>
              <a:rPr lang="en-US" sz="4000" b="1"/>
              <a:t>AI-Powered Offline Diagnostics</a:t>
            </a:r>
            <a:endParaRPr lang="en-US" sz="4000"/>
          </a:p>
          <a:p>
            <a:pPr marL="457200" lvl="1"/>
            <a:r>
              <a:rPr lang="en-US" sz="4000"/>
              <a:t>AI models run on the device without needing internet access.</a:t>
            </a:r>
          </a:p>
          <a:p>
            <a:pPr>
              <a:buFont typeface="+mj-lt"/>
              <a:buAutoNum type="arabicPeriod"/>
            </a:pPr>
            <a:r>
              <a:rPr lang="en-US" sz="4000" b="1"/>
              <a:t>IoT Connectivity</a:t>
            </a:r>
            <a:endParaRPr lang="en-US" sz="4000"/>
          </a:p>
          <a:p>
            <a:pPr marL="457200" lvl="1"/>
            <a:r>
              <a:rPr lang="en-US" sz="4000"/>
              <a:t>When available, syncs data to cloud or health databases for remote access.</a:t>
            </a:r>
          </a:p>
          <a:p>
            <a:pPr>
              <a:buFont typeface="+mj-lt"/>
              <a:buAutoNum type="arabicPeriod"/>
            </a:pPr>
            <a:r>
              <a:rPr lang="en-US" sz="4000" b="1"/>
              <a:t>User-Friendly Interface</a:t>
            </a:r>
            <a:endParaRPr lang="en-US" sz="4000"/>
          </a:p>
          <a:p>
            <a:pPr marL="457200" lvl="1"/>
            <a:r>
              <a:rPr lang="en-US" sz="4000"/>
              <a:t>Simple display with color-coded alerts for health status.</a:t>
            </a:r>
          </a:p>
          <a:p>
            <a:pPr>
              <a:buFont typeface="+mj-lt"/>
              <a:buAutoNum type="arabicPeriod"/>
            </a:pPr>
            <a:r>
              <a:rPr lang="en-US" sz="4000" b="1"/>
              <a:t>Rechargeble and Low Power Usage</a:t>
            </a:r>
            <a:endParaRPr lang="en-US" sz="4000"/>
          </a:p>
          <a:p>
            <a:pPr marL="457200" lvl="1"/>
            <a:r>
              <a:rPr lang="en-US" sz="4000"/>
              <a:t>Suitable for areas with limited electricity.</a:t>
            </a:r>
          </a:p>
          <a:p>
            <a:pPr>
              <a:buFont typeface="+mj-lt"/>
              <a:buAutoNum type="arabicPeriod"/>
            </a:pPr>
            <a:r>
              <a:rPr lang="en-US" sz="4000" b="1"/>
              <a:t>Customizable &amp; Open-Source AI Models</a:t>
            </a:r>
            <a:endParaRPr lang="en-US" sz="4000"/>
          </a:p>
          <a:p>
            <a:pPr marL="457200" lvl="1"/>
            <a:r>
              <a:rPr lang="en-US" sz="4000"/>
              <a:t>Easily adaptable to local health conditions.</a:t>
            </a:r>
          </a:p>
          <a:p>
            <a:pPr marL="0" marR="0" lvl="0" indent="0" algn="l" rtl="0">
              <a:lnSpc>
                <a:spcPct val="115000"/>
              </a:lnSpc>
              <a:spcBef>
                <a:spcPts val="1200"/>
              </a:spcBef>
              <a:spcAft>
                <a:spcPts val="1200"/>
              </a:spcAft>
              <a:buClr>
                <a:srgbClr val="000000"/>
              </a:buClr>
              <a:buSzPct val="100000"/>
              <a:buFont typeface="Arial"/>
              <a:buNone/>
            </a:pPr>
            <a:endParaRPr lang="en-GB" b="0" i="0" u="none" strike="noStrike" cap="none">
              <a:solidFill>
                <a:srgbClr val="616161"/>
              </a:solidFill>
              <a:latin typeface="Montserrat SemiBold"/>
              <a:ea typeface="Montserrat SemiBold"/>
              <a:cs typeface="Montserrat SemiBold"/>
              <a:sym typeface="Montserrat SemiBold"/>
            </a:endParaRPr>
          </a:p>
          <a:p>
            <a:pPr marL="0" marR="0" lvl="0" indent="0" algn="l" rtl="0">
              <a:lnSpc>
                <a:spcPct val="115000"/>
              </a:lnSpc>
              <a:spcBef>
                <a:spcPts val="1200"/>
              </a:spcBef>
              <a:spcAft>
                <a:spcPts val="1200"/>
              </a:spcAft>
              <a:buClr>
                <a:srgbClr val="000000"/>
              </a:buClr>
              <a:buSzPct val="100000"/>
              <a:buFont typeface="Arial"/>
              <a:buNone/>
            </a:pPr>
            <a:endParaRPr lang="en-GB">
              <a:solidFill>
                <a:srgbClr val="616161"/>
              </a:solidFill>
              <a:latin typeface="Montserrat SemiBold"/>
              <a:ea typeface="Montserrat SemiBold"/>
              <a:cs typeface="Montserrat SemiBold"/>
              <a:sym typeface="Montserrat SemiBold"/>
            </a:endParaRPr>
          </a:p>
          <a:p>
            <a:pPr marL="0" marR="0" lvl="0" indent="0" algn="l" rtl="0">
              <a:lnSpc>
                <a:spcPct val="115000"/>
              </a:lnSpc>
              <a:spcBef>
                <a:spcPts val="1200"/>
              </a:spcBef>
              <a:spcAft>
                <a:spcPts val="1200"/>
              </a:spcAft>
              <a:buClr>
                <a:srgbClr val="000000"/>
              </a:buClr>
              <a:buSzPct val="100000"/>
              <a:buFont typeface="Arial"/>
              <a:buNone/>
            </a:pPr>
            <a:endParaRPr lang="en-US" sz="1400" b="0" i="0" u="none" strike="noStrike" cap="none">
              <a:solidFill>
                <a:srgbClr val="616161"/>
              </a:solidFill>
              <a:latin typeface="Montserrat SemiBold"/>
              <a:ea typeface="Montserrat SemiBold"/>
              <a:cs typeface="Montserrat SemiBold"/>
              <a:sym typeface="Montserrat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8"/>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93" name="Google Shape;93;p8"/>
          <p:cNvSpPr txBox="1"/>
          <p:nvPr/>
        </p:nvSpPr>
        <p:spPr>
          <a:xfrm>
            <a:off x="311700" y="764450"/>
            <a:ext cx="8520600" cy="737400"/>
          </a:xfrm>
          <a:prstGeom prst="rect">
            <a:avLst/>
          </a:prstGeom>
          <a:noFill/>
          <a:ln>
            <a:noFill/>
          </a:ln>
        </p:spPr>
        <p:txBody>
          <a:bodyPr spcFirstLastPara="1" wrap="square" lIns="91425" tIns="91425" rIns="91425" bIns="91425" anchor="t" anchorCtr="0">
            <a:normAutofit fontScale="25000" lnSpcReduction="20000"/>
          </a:bodyPr>
          <a:lstStyle/>
          <a:p>
            <a:pPr marL="0" marR="0" lvl="0" indent="0" algn="l" rtl="0">
              <a:lnSpc>
                <a:spcPct val="115000"/>
              </a:lnSpc>
              <a:spcBef>
                <a:spcPts val="0"/>
              </a:spcBef>
              <a:spcAft>
                <a:spcPts val="0"/>
              </a:spcAft>
              <a:buClr>
                <a:srgbClr val="000000"/>
              </a:buClr>
              <a:buSzPts val="1500"/>
              <a:buFont typeface="Arial"/>
              <a:buNone/>
            </a:pPr>
            <a:r>
              <a:rPr lang="en-GB" sz="6000" b="0" i="0" u="none" strike="noStrike" cap="none">
                <a:solidFill>
                  <a:schemeClr val="dk1"/>
                </a:solidFill>
                <a:latin typeface="Montserrat SemiBold"/>
                <a:ea typeface="Montserrat SemiBold"/>
                <a:cs typeface="Montserrat SemiBold"/>
                <a:sym typeface="Montserrat SemiBold"/>
              </a:rPr>
              <a:t>What open-source AI tools and technologies will you use to design the solution? (Please list all.)</a:t>
            </a:r>
          </a:p>
          <a:p>
            <a:pPr marL="0" marR="0" lvl="0" indent="0" algn="l" rtl="0">
              <a:lnSpc>
                <a:spcPct val="115000"/>
              </a:lnSpc>
              <a:spcBef>
                <a:spcPts val="0"/>
              </a:spcBef>
              <a:spcAft>
                <a:spcPts val="0"/>
              </a:spcAft>
              <a:buClr>
                <a:srgbClr val="000000"/>
              </a:buClr>
              <a:buSzPts val="1500"/>
              <a:buFont typeface="Arial"/>
              <a:buNone/>
            </a:pPr>
            <a:endParaRPr lang="en-GB" sz="1500">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5600" b="0" i="0" u="none" strike="noStrike" cap="none">
              <a:solidFill>
                <a:schemeClr val="dk1"/>
              </a:solidFill>
              <a:latin typeface="Montserrat SemiBold"/>
              <a:ea typeface="Montserrat SemiBold"/>
              <a:cs typeface="Montserrat SemiBold"/>
              <a:sym typeface="Montserrat SemiBold"/>
            </a:endParaRPr>
          </a:p>
          <a:p>
            <a:pPr algn="just">
              <a:buNone/>
            </a:pPr>
            <a:r>
              <a:rPr lang="en-US" sz="5600"/>
              <a:t>To design the solution, we will use a combination of </a:t>
            </a:r>
            <a:r>
              <a:rPr lang="en-US" sz="5600" b="1"/>
              <a:t>open-source AI tools, frameworks, and libraries</a:t>
            </a:r>
            <a:r>
              <a:rPr lang="en-US" sz="5600"/>
              <a:t> that support efficient, offline, and real-time health data analysis:</a:t>
            </a:r>
          </a:p>
          <a:p>
            <a:pPr algn="just">
              <a:buNone/>
            </a:pPr>
            <a:endParaRPr lang="en-US" sz="5600"/>
          </a:p>
          <a:p>
            <a:pPr algn="just">
              <a:buFont typeface="+mj-lt"/>
              <a:buAutoNum type="arabicPeriod"/>
            </a:pPr>
            <a:r>
              <a:rPr lang="en-US" sz="5600" b="1"/>
              <a:t>TensorFlow Lite</a:t>
            </a:r>
            <a:r>
              <a:rPr lang="en-US" sz="5600"/>
              <a:t> – For running AI models directly on edge devices with low memory and power usage.</a:t>
            </a:r>
          </a:p>
          <a:p>
            <a:pPr algn="just">
              <a:buFont typeface="+mj-lt"/>
              <a:buAutoNum type="arabicPeriod"/>
            </a:pPr>
            <a:r>
              <a:rPr lang="en-US" sz="5600" b="1"/>
              <a:t>PyTorch Mobile</a:t>
            </a:r>
            <a:r>
              <a:rPr lang="en-US" sz="5600"/>
              <a:t> – Lightweight version of PyTorch suitable for on-device inference.</a:t>
            </a:r>
          </a:p>
          <a:p>
            <a:pPr algn="just">
              <a:buFont typeface="+mj-lt"/>
              <a:buAutoNum type="arabicPeriod"/>
            </a:pPr>
            <a:r>
              <a:rPr lang="en-US" sz="5600" b="1"/>
              <a:t>Scikit-learn</a:t>
            </a:r>
            <a:r>
              <a:rPr lang="en-US" sz="5600"/>
              <a:t> – For building and training machine learning models on health data like heart rate, blood pressure, and glucose levels.</a:t>
            </a:r>
          </a:p>
          <a:p>
            <a:pPr algn="just">
              <a:buFont typeface="+mj-lt"/>
              <a:buAutoNum type="arabicPeriod"/>
            </a:pPr>
            <a:r>
              <a:rPr lang="en-US" sz="5600" b="1"/>
              <a:t>OpenCV</a:t>
            </a:r>
            <a:r>
              <a:rPr lang="en-US" sz="5600"/>
              <a:t> – Used for processing sensor signals or images (e.g., skin color analysis for anemia detection).</a:t>
            </a:r>
          </a:p>
          <a:p>
            <a:pPr algn="just">
              <a:buFont typeface="+mj-lt"/>
              <a:buAutoNum type="arabicPeriod"/>
            </a:pPr>
            <a:r>
              <a:rPr lang="en-US" sz="5600" b="1"/>
              <a:t>Edge Impulse</a:t>
            </a:r>
            <a:r>
              <a:rPr lang="en-US" sz="5600"/>
              <a:t> – Platform for developing AI models specifically optimized for embedded and IoT devices.</a:t>
            </a:r>
          </a:p>
          <a:p>
            <a:pPr algn="just">
              <a:buFont typeface="+mj-lt"/>
              <a:buAutoNum type="arabicPeriod"/>
            </a:pPr>
            <a:r>
              <a:rPr lang="en-US" sz="5600" b="1"/>
              <a:t>ONNX (Open Neural Network Exchange)</a:t>
            </a:r>
            <a:r>
              <a:rPr lang="en-US" sz="5600"/>
              <a:t> – Enables compatibility and conversion between different AI frameworks.</a:t>
            </a:r>
          </a:p>
          <a:p>
            <a:pPr algn="just">
              <a:buFont typeface="+mj-lt"/>
              <a:buAutoNum type="arabicPeriod"/>
            </a:pPr>
            <a:r>
              <a:rPr lang="en-US" sz="5600" b="1"/>
              <a:t>Arduino IDE / PlatformIO</a:t>
            </a:r>
            <a:r>
              <a:rPr lang="en-US" sz="5600"/>
              <a:t> – For programming microcontrollers and integrating sensor data collection.</a:t>
            </a:r>
          </a:p>
          <a:p>
            <a:pPr algn="just">
              <a:buFont typeface="+mj-lt"/>
              <a:buAutoNum type="arabicPeriod"/>
            </a:pPr>
            <a:r>
              <a:rPr lang="en-US" sz="5600" b="1"/>
              <a:t>Node-RED / MQTT</a:t>
            </a:r>
            <a:r>
              <a:rPr lang="en-US" sz="5600"/>
              <a:t> – For IoT-based communication and lightweight data transfer.</a:t>
            </a:r>
          </a:p>
          <a:p>
            <a:pPr algn="just">
              <a:buFont typeface="+mj-lt"/>
              <a:buAutoNum type="arabicPeriod"/>
            </a:pPr>
            <a:r>
              <a:rPr lang="en-US" sz="5600" b="1"/>
              <a:t>Matplotlib / Seaborn</a:t>
            </a:r>
            <a:r>
              <a:rPr lang="en-US" sz="5600"/>
              <a:t> – For visualizing and debugging health data trends during development.</a:t>
            </a:r>
          </a:p>
          <a:p>
            <a:pPr algn="just"/>
            <a:r>
              <a:rPr lang="en-US" sz="5600"/>
              <a:t>These tools help ensure the system remains </a:t>
            </a:r>
            <a:r>
              <a:rPr lang="en-US" sz="5600" b="1"/>
              <a:t>cost-effective, flexible, offline-capable, and scalable</a:t>
            </a:r>
            <a:r>
              <a:rPr lang="en-US" sz="5600"/>
              <a:t> for rural healthcare needs.</a:t>
            </a:r>
          </a:p>
          <a:p>
            <a:pPr marL="0" marR="0" lvl="0" indent="0" algn="l" rtl="0">
              <a:lnSpc>
                <a:spcPct val="115000"/>
              </a:lnSpc>
              <a:spcBef>
                <a:spcPts val="0"/>
              </a:spcBef>
              <a:spcAft>
                <a:spcPts val="0"/>
              </a:spcAft>
              <a:buClr>
                <a:srgbClr val="000000"/>
              </a:buClr>
              <a:buSzPts val="1500"/>
              <a:buFont typeface="Arial"/>
              <a:buNone/>
            </a:pPr>
            <a:endParaRPr lang="en-GB" sz="1500">
              <a:solidFill>
                <a:schemeClr val="dk1"/>
              </a:solidFill>
              <a:latin typeface="Montserrat SemiBold"/>
              <a:ea typeface="Montserrat SemiBold"/>
              <a:cs typeface="Montserrat SemiBold"/>
              <a:sym typeface="Montserrat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9"/>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99" name="Google Shape;99;p9"/>
          <p:cNvSpPr txBox="1"/>
          <p:nvPr/>
        </p:nvSpPr>
        <p:spPr>
          <a:xfrm>
            <a:off x="311700" y="696600"/>
            <a:ext cx="8520600" cy="785100"/>
          </a:xfrm>
          <a:prstGeom prst="rect">
            <a:avLst/>
          </a:prstGeom>
          <a:noFill/>
          <a:ln>
            <a:noFill/>
          </a:ln>
        </p:spPr>
        <p:txBody>
          <a:bodyPr spcFirstLastPara="1" wrap="square" lIns="91425" tIns="91425" rIns="91425" bIns="91425" anchor="t" anchorCtr="0">
            <a:normAutofit fontScale="25000" lnSpcReduction="20000"/>
          </a:bodyPr>
          <a:lstStyle/>
          <a:p>
            <a:pPr marL="0" marR="0" lvl="0" indent="0" algn="l" rtl="0">
              <a:lnSpc>
                <a:spcPct val="115000"/>
              </a:lnSpc>
              <a:spcBef>
                <a:spcPts val="0"/>
              </a:spcBef>
              <a:spcAft>
                <a:spcPts val="0"/>
              </a:spcAft>
              <a:buClr>
                <a:srgbClr val="000000"/>
              </a:buClr>
              <a:buSzPts val="1500"/>
              <a:buFont typeface="Arial"/>
              <a:buNone/>
            </a:pPr>
            <a:r>
              <a:rPr lang="en-GB" sz="6000" b="0" i="0" u="none" strike="noStrike" cap="none">
                <a:solidFill>
                  <a:schemeClr val="dk1"/>
                </a:solidFill>
                <a:latin typeface="Montserrat SemiBold"/>
                <a:ea typeface="Montserrat SemiBold"/>
                <a:cs typeface="Montserrat SemiBold"/>
                <a:sym typeface="Montserrat SemiBold"/>
              </a:rPr>
              <a:t>Why are these open-source technologies the most appropriate for your solution? (150 words max)</a:t>
            </a:r>
          </a:p>
          <a:p>
            <a:pPr marL="0" marR="0" lvl="0" indent="0" algn="l" rtl="0">
              <a:lnSpc>
                <a:spcPct val="115000"/>
              </a:lnSpc>
              <a:spcBef>
                <a:spcPts val="0"/>
              </a:spcBef>
              <a:spcAft>
                <a:spcPts val="0"/>
              </a:spcAft>
              <a:buClr>
                <a:srgbClr val="000000"/>
              </a:buClr>
              <a:buSzPts val="1500"/>
              <a:buFont typeface="Arial"/>
              <a:buNone/>
            </a:pPr>
            <a:endParaRPr lang="en-GB" sz="6000">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6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6000">
              <a:solidFill>
                <a:schemeClr val="dk1"/>
              </a:solidFill>
              <a:latin typeface="Montserrat SemiBold"/>
              <a:ea typeface="Montserrat SemiBold"/>
              <a:cs typeface="Montserrat SemiBold"/>
              <a:sym typeface="Montserrat SemiBold"/>
            </a:endParaRPr>
          </a:p>
          <a:p>
            <a:pPr algn="just">
              <a:lnSpc>
                <a:spcPct val="115000"/>
              </a:lnSpc>
              <a:buSzPts val="1500"/>
            </a:pPr>
            <a:r>
              <a:rPr lang="en-US" sz="4800"/>
              <a:t>These open-source technologies are ideal for our solution because they offer </a:t>
            </a:r>
            <a:r>
              <a:rPr lang="en-US" sz="4800" b="1"/>
              <a:t>cost-efficiency, flexibility, and community support</a:t>
            </a:r>
            <a:r>
              <a:rPr lang="en-US" sz="4800"/>
              <a:t>—key requirements for building a healthcare system for underserved areas. </a:t>
            </a:r>
            <a:r>
              <a:rPr lang="en-US" sz="4800" b="1"/>
              <a:t>TensorFlow Lite</a:t>
            </a:r>
            <a:r>
              <a:rPr lang="en-US" sz="4800"/>
              <a:t> and </a:t>
            </a:r>
            <a:r>
              <a:rPr lang="en-US" sz="4800" b="1"/>
              <a:t>PyTorch Mobile</a:t>
            </a:r>
            <a:r>
              <a:rPr lang="en-US" sz="4800"/>
              <a:t> allow AI models to run directly on low-power devices without needing constant internet access, making them perfect for rural use. </a:t>
            </a:r>
            <a:r>
              <a:rPr lang="en-US" sz="4800" b="1"/>
              <a:t>Edge Impulse</a:t>
            </a:r>
            <a:r>
              <a:rPr lang="en-US" sz="4800"/>
              <a:t> and </a:t>
            </a:r>
            <a:r>
              <a:rPr lang="en-US" sz="4800" b="1"/>
              <a:t>ONNX</a:t>
            </a:r>
            <a:r>
              <a:rPr lang="en-US" sz="4800"/>
              <a:t> ensure the models are lightweight and compatible across platforms. Tools like </a:t>
            </a:r>
            <a:r>
              <a:rPr lang="en-US" sz="4800" b="1"/>
              <a:t>Scikit-learn</a:t>
            </a:r>
            <a:r>
              <a:rPr lang="en-US" sz="4800"/>
              <a:t> and </a:t>
            </a:r>
            <a:r>
              <a:rPr lang="en-US" sz="4800" b="1"/>
              <a:t>OpenCV</a:t>
            </a:r>
            <a:r>
              <a:rPr lang="en-US" sz="4800"/>
              <a:t> simplify data processing and disease prediction, while </a:t>
            </a:r>
            <a:r>
              <a:rPr lang="en-US" sz="4800" b="1"/>
              <a:t>Arduino IDE</a:t>
            </a:r>
            <a:r>
              <a:rPr lang="en-US" sz="4800"/>
              <a:t> supports easy integration of biomedical sensors. For IoT communication, </a:t>
            </a:r>
            <a:r>
              <a:rPr lang="en-US" sz="4800" b="1"/>
              <a:t>Node-RED</a:t>
            </a:r>
            <a:r>
              <a:rPr lang="en-US" sz="4800"/>
              <a:t> and </a:t>
            </a:r>
            <a:r>
              <a:rPr lang="en-US" sz="4800" b="1"/>
              <a:t>MQTT</a:t>
            </a:r>
            <a:r>
              <a:rPr lang="en-US" sz="4800"/>
              <a:t> offer lightweight, real-time data transfer. All these tools are well-documented, widely used, and continuously updated by global communities, which enhances reliability and future scalability. Their open-source nature ensures we can adapt and improve the solution based on local healthcare needs without high licensing costs. Together, they form a powerful, low-cost AI ecosystem for accessible healthcare.</a:t>
            </a:r>
          </a:p>
          <a:p>
            <a:pPr marL="0" marR="0" lvl="0" indent="0" algn="just" rtl="0">
              <a:lnSpc>
                <a:spcPct val="115000"/>
              </a:lnSpc>
              <a:spcBef>
                <a:spcPts val="0"/>
              </a:spcBef>
              <a:spcAft>
                <a:spcPts val="0"/>
              </a:spcAft>
              <a:buClr>
                <a:srgbClr val="000000"/>
              </a:buClr>
              <a:buSzPts val="1500"/>
              <a:buFont typeface="Arial"/>
              <a:buNone/>
            </a:pPr>
            <a:endParaRPr lang="en-GB" sz="48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4800">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48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1500">
              <a:solidFill>
                <a:schemeClr val="dk1"/>
              </a:solidFill>
              <a:latin typeface="Montserrat SemiBold"/>
              <a:ea typeface="Montserrat SemiBold"/>
              <a:cs typeface="Montserrat SemiBold"/>
              <a:sym typeface="Montserrat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10"/>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05" name="Google Shape;105;p10"/>
          <p:cNvSpPr txBox="1"/>
          <p:nvPr/>
        </p:nvSpPr>
        <p:spPr>
          <a:xfrm>
            <a:off x="268200" y="706450"/>
            <a:ext cx="8520600" cy="603900"/>
          </a:xfrm>
          <a:prstGeom prst="rect">
            <a:avLst/>
          </a:prstGeom>
          <a:noFill/>
          <a:ln>
            <a:noFill/>
          </a:ln>
        </p:spPr>
        <p:txBody>
          <a:bodyPr spcFirstLastPara="1" wrap="square" lIns="91425" tIns="91425" rIns="91425" bIns="91425" anchor="t" anchorCtr="0">
            <a:normAutofit fontScale="25000" lnSpcReduction="20000"/>
          </a:bodyPr>
          <a:lstStyle/>
          <a:p>
            <a:pPr marL="0" marR="0" lvl="0" indent="0" algn="l" rtl="0">
              <a:lnSpc>
                <a:spcPct val="115000"/>
              </a:lnSpc>
              <a:spcBef>
                <a:spcPts val="0"/>
              </a:spcBef>
              <a:spcAft>
                <a:spcPts val="0"/>
              </a:spcAft>
              <a:buClr>
                <a:srgbClr val="000000"/>
              </a:buClr>
              <a:buSzPts val="1500"/>
              <a:buFont typeface="Arial"/>
              <a:buNone/>
            </a:pPr>
            <a:r>
              <a:rPr lang="en-GB" sz="5600" b="0" i="0" u="none" strike="noStrike" cap="none">
                <a:solidFill>
                  <a:schemeClr val="dk1"/>
                </a:solidFill>
                <a:latin typeface="Montserrat SemiBold"/>
                <a:ea typeface="Montserrat SemiBold"/>
                <a:cs typeface="Montserrat SemiBold"/>
                <a:sym typeface="Montserrat SemiBold"/>
              </a:rPr>
              <a:t>Describe the Solutions Architecture (500 words)</a:t>
            </a:r>
          </a:p>
          <a:p>
            <a:pPr marL="0" marR="0" lvl="0" indent="0" algn="l" rtl="0">
              <a:lnSpc>
                <a:spcPct val="115000"/>
              </a:lnSpc>
              <a:spcBef>
                <a:spcPts val="0"/>
              </a:spcBef>
              <a:spcAft>
                <a:spcPts val="0"/>
              </a:spcAft>
              <a:buClr>
                <a:srgbClr val="000000"/>
              </a:buClr>
              <a:buSzPts val="1500"/>
              <a:buFont typeface="Arial"/>
              <a:buNone/>
            </a:pPr>
            <a:endParaRPr lang="en-GB" sz="48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15000"/>
              </a:lnSpc>
              <a:spcBef>
                <a:spcPts val="0"/>
              </a:spcBef>
              <a:spcAft>
                <a:spcPts val="0"/>
              </a:spcAft>
              <a:buClr>
                <a:srgbClr val="000000"/>
              </a:buClr>
              <a:buSzPts val="1500"/>
              <a:buFont typeface="Arial"/>
              <a:buNone/>
            </a:pPr>
            <a:endParaRPr lang="en-GB" sz="1200">
              <a:solidFill>
                <a:schemeClr val="dk1"/>
              </a:solidFill>
              <a:latin typeface="Montserrat SemiBold"/>
              <a:ea typeface="Montserrat SemiBold"/>
              <a:cs typeface="Montserrat SemiBold"/>
              <a:sym typeface="Montserrat SemiBold"/>
            </a:endParaRPr>
          </a:p>
          <a:p>
            <a:pPr>
              <a:buFont typeface="Arial" panose="020B0604020202020204" pitchFamily="34" charset="0"/>
              <a:buChar char="•"/>
            </a:pPr>
            <a:r>
              <a:rPr lang="en-US" sz="4000"/>
              <a:t>The solution is a portable, low-cost health monitoring device designed to detect early signs of common diseases in rural and underserved areas</a:t>
            </a:r>
          </a:p>
          <a:p>
            <a:pPr>
              <a:buFont typeface="Arial" panose="020B0604020202020204" pitchFamily="34" charset="0"/>
              <a:buChar char="•"/>
            </a:pPr>
            <a:r>
              <a:rPr lang="en-US" sz="4000"/>
              <a:t>It includes multiple biomedical sensors such as ECG, heart rate, blood pressure, SpO₂, respiratory rate, glucose level (via NIR), hemoglobin, temperature, and hydration sensors</a:t>
            </a:r>
          </a:p>
          <a:p>
            <a:pPr>
              <a:buFont typeface="Arial" panose="020B0604020202020204" pitchFamily="34" charset="0"/>
              <a:buChar char="•"/>
            </a:pPr>
            <a:r>
              <a:rPr lang="en-US" sz="4000"/>
              <a:t>All sensors are connected to a microcontroller unit like Raspberry Pi, Arduino, or ESP32, which collects and manages real-time physiological data from users</a:t>
            </a:r>
          </a:p>
          <a:p>
            <a:pPr>
              <a:buFont typeface="Arial" panose="020B0604020202020204" pitchFamily="34" charset="0"/>
              <a:buChar char="•"/>
            </a:pPr>
            <a:r>
              <a:rPr lang="en-US" sz="4000"/>
              <a:t>On-device AI processing is implemented using optimized machine learning models built with TensorFlow Lite, Edge Impulse, or Scikit-learn, which run efficiently on low-power devices</a:t>
            </a:r>
          </a:p>
          <a:p>
            <a:pPr>
              <a:buFont typeface="Arial" panose="020B0604020202020204" pitchFamily="34" charset="0"/>
              <a:buChar char="•"/>
            </a:pPr>
            <a:r>
              <a:rPr lang="en-US" sz="4000"/>
              <a:t>The AI models analyze the sensor data locally to detect symptoms or risks of conditions like diabetes, hypertension, anemia, or lung diseases, even without an active internet connection</a:t>
            </a:r>
          </a:p>
          <a:p>
            <a:pPr>
              <a:buFont typeface="Arial" panose="020B0604020202020204" pitchFamily="34" charset="0"/>
              <a:buChar char="•"/>
            </a:pPr>
            <a:r>
              <a:rPr lang="en-US" sz="4000"/>
              <a:t>The system includes a small display or can pair with a mobile app via Bluetooth or Wi-Fi to show the results and recommendations to users instantly</a:t>
            </a:r>
          </a:p>
          <a:p>
            <a:pPr>
              <a:buFont typeface="Arial" panose="020B0604020202020204" pitchFamily="34" charset="0"/>
              <a:buChar char="•"/>
            </a:pPr>
            <a:r>
              <a:rPr lang="en-US" sz="4000"/>
              <a:t>Data transmission to the cloud is enabled when network access is available, using lightweight communication protocols like MQTT or HTTP for syncing health data</a:t>
            </a:r>
          </a:p>
          <a:p>
            <a:pPr>
              <a:buFont typeface="Arial" panose="020B0604020202020204" pitchFamily="34" charset="0"/>
              <a:buChar char="•"/>
            </a:pPr>
            <a:r>
              <a:rPr lang="en-US" sz="4000"/>
              <a:t>The cloud component helps in long-term data storage, visualization, remote access by healthcare professionals, and future AI model updates or retraining</a:t>
            </a:r>
          </a:p>
          <a:p>
            <a:pPr>
              <a:buFont typeface="Arial" panose="020B0604020202020204" pitchFamily="34" charset="0"/>
              <a:buChar char="•"/>
            </a:pPr>
            <a:r>
              <a:rPr lang="en-US" sz="4000"/>
              <a:t>All collected data is encrypted and access-controlled to ensure the privacy and security of the user’s health information</a:t>
            </a:r>
          </a:p>
          <a:p>
            <a:pPr>
              <a:buFont typeface="Arial" panose="020B0604020202020204" pitchFamily="34" charset="0"/>
              <a:buChar char="•"/>
            </a:pPr>
            <a:r>
              <a:rPr lang="en-US" sz="4000"/>
              <a:t>The entire device is built using low-cost, open-source hardware and software, making it affordable and easy to reproduce at scale for deployment in various regions</a:t>
            </a:r>
          </a:p>
          <a:p>
            <a:pPr>
              <a:buFont typeface="Arial" panose="020B0604020202020204" pitchFamily="34" charset="0"/>
              <a:buChar char="•"/>
            </a:pPr>
            <a:r>
              <a:rPr lang="en-US" sz="4000"/>
              <a:t>The AI models are trained using diverse open datasets related to medical symptoms and vital signs, and the system is designed to be continuously improved through feedback and model updates</a:t>
            </a:r>
          </a:p>
          <a:p>
            <a:pPr>
              <a:buFont typeface="Arial" panose="020B0604020202020204" pitchFamily="34" charset="0"/>
              <a:buChar char="•"/>
            </a:pPr>
            <a:r>
              <a:rPr lang="en-US" sz="4000"/>
              <a:t>The architecture allows full offline functionality, making it suitable for areas with little to no connectivity, while still supporting cloud features when online</a:t>
            </a:r>
          </a:p>
          <a:p>
            <a:pPr>
              <a:buFont typeface="Arial" panose="020B0604020202020204" pitchFamily="34" charset="0"/>
              <a:buChar char="•"/>
            </a:pPr>
            <a:r>
              <a:rPr lang="en-US" sz="4000"/>
              <a:t>A modular design approach ensures that additional sensors or diagnostic capabilities can be added in future versions without changing the entire system</a:t>
            </a:r>
          </a:p>
          <a:p>
            <a:pPr>
              <a:buFont typeface="Arial" panose="020B0604020202020204" pitchFamily="34" charset="0"/>
              <a:buChar char="•"/>
            </a:pPr>
            <a:r>
              <a:rPr lang="en-US" sz="4000"/>
              <a:t>The solution can be charged via USB or solar power, adding to its usability in power-scarce environments</a:t>
            </a:r>
          </a:p>
          <a:p>
            <a:pPr>
              <a:buFont typeface="Arial" panose="020B0604020202020204" pitchFamily="34" charset="0"/>
              <a:buChar char="•"/>
            </a:pPr>
            <a:r>
              <a:rPr lang="en-US" sz="4000"/>
              <a:t>The combination of local AI, cloud connectivity, data security, and real-time feedback makes this solution a complete, scalable, and reliable healthcare companion</a:t>
            </a:r>
          </a:p>
          <a:p>
            <a:pPr>
              <a:buFont typeface="Arial" panose="020B0604020202020204" pitchFamily="34" charset="0"/>
              <a:buChar char="•"/>
            </a:pPr>
            <a:r>
              <a:rPr lang="en-US" sz="4000"/>
              <a:t>By using open-source technologies, the solution remains flexible, adaptable, and community-driven, which enables rapid improvement, bug fixing, and collaboration from global contributors</a:t>
            </a:r>
          </a:p>
          <a:p>
            <a:pPr>
              <a:buFont typeface="Arial" panose="020B0604020202020204" pitchFamily="34" charset="0"/>
              <a:buChar char="•"/>
            </a:pPr>
            <a:r>
              <a:rPr lang="en-US" sz="4000"/>
              <a:t>The solution supports large-scale deployment in public health missions, camps, rural clinics, and home-based self-assessments, creating a major impact on early diagnosis and preventive healthcare</a:t>
            </a:r>
          </a:p>
          <a:p>
            <a:pPr marL="0" marR="0" lvl="0" indent="0" algn="l" rtl="0">
              <a:lnSpc>
                <a:spcPct val="115000"/>
              </a:lnSpc>
              <a:spcBef>
                <a:spcPts val="0"/>
              </a:spcBef>
              <a:spcAft>
                <a:spcPts val="0"/>
              </a:spcAft>
              <a:buClr>
                <a:srgbClr val="000000"/>
              </a:buClr>
              <a:buSzPts val="1500"/>
              <a:buFont typeface="Arial"/>
              <a:buNone/>
            </a:pPr>
            <a:endParaRPr sz="1200" b="0" i="0" u="none" strike="noStrike" cap="none">
              <a:solidFill>
                <a:srgbClr val="616161"/>
              </a:solidFill>
              <a:latin typeface="Montserrat SemiBold"/>
              <a:ea typeface="Montserrat SemiBold"/>
              <a:cs typeface="Montserrat SemiBold"/>
              <a:sym typeface="Montserrat SemiBo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2475</Words>
  <Application>Microsoft Office PowerPoint</Application>
  <PresentationFormat>On-screen Show (16:9)</PresentationFormat>
  <Paragraphs>171</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Montserrat SemiBold</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Sujal Sourav</dc:creator>
  <cp:lastModifiedBy>Dell</cp:lastModifiedBy>
  <cp:revision>3</cp:revision>
  <dcterms:modified xsi:type="dcterms:W3CDTF">2025-04-06T17:18:16Z</dcterms:modified>
</cp:coreProperties>
</file>